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60" r:id="rId4"/>
    <p:sldId id="261" r:id="rId5"/>
    <p:sldId id="262" r:id="rId6"/>
    <p:sldId id="265" r:id="rId7"/>
    <p:sldId id="266" r:id="rId8"/>
    <p:sldId id="264" r:id="rId9"/>
    <p:sldId id="267" r:id="rId10"/>
    <p:sldId id="270" r:id="rId11"/>
    <p:sldId id="268" r:id="rId12"/>
    <p:sldId id="271" r:id="rId13"/>
    <p:sldId id="269" r:id="rId14"/>
    <p:sldId id="263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83A915-12C6-4249-9DB5-77B4773EC143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89AC4-7E4D-4551-8D42-535851FFD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572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89AC4-7E4D-4551-8D42-535851FFD8C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932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6216" y="-99392"/>
            <a:ext cx="2752725" cy="22574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702546"/>
            <a:ext cx="2228850" cy="2857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642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618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581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149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441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096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405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38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304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0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036B-04F3-4A20-90AD-14033635BA73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9A6D-EC55-4030-BF0E-271321778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01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179512" y="188639"/>
            <a:ext cx="8784976" cy="6450285"/>
          </a:xfrm>
          <a:prstGeom prst="round2DiagRect">
            <a:avLst/>
          </a:prstGeom>
          <a:solidFill>
            <a:schemeClr val="accent5">
              <a:alpha val="84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2036B-04F3-4A20-90AD-14033635BA73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B9A6D-EC55-4030-BF0E-2713217780E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946934" y="6515813"/>
            <a:ext cx="12440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>
                <a:solidFill>
                  <a:schemeClr val="tx1"/>
                </a:solidFill>
              </a:rPr>
              <a:t>Ekaterina050466</a:t>
            </a:r>
            <a:endParaRPr lang="ru-RU" sz="12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73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5740" y="1700808"/>
            <a:ext cx="7772400" cy="1944216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Проект</a:t>
            </a:r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4000" b="1" dirty="0" smtClean="0"/>
              <a:t>Старше-подготовительной группы</a:t>
            </a:r>
            <a:br>
              <a:rPr lang="ru-RU" sz="4000" b="1" dirty="0" smtClean="0"/>
            </a:br>
            <a:r>
              <a:rPr lang="ru-RU" b="1" dirty="0" smtClean="0"/>
              <a:t>«Почемучка на дороге»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4797152"/>
            <a:ext cx="56521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 smtClean="0">
                <a:ea typeface="Batang" pitchFamily="18" charset="-127"/>
                <a:cs typeface="Arial" pitchFamily="34" charset="0"/>
              </a:rPr>
              <a:t>Воспитатели: </a:t>
            </a:r>
            <a:r>
              <a:rPr lang="ru-RU" sz="1600" b="1" dirty="0" err="1" smtClean="0">
                <a:ea typeface="Batang" pitchFamily="18" charset="-127"/>
                <a:cs typeface="Arial" pitchFamily="34" charset="0"/>
              </a:rPr>
              <a:t>Колтышова</a:t>
            </a:r>
            <a:r>
              <a:rPr lang="ru-RU" sz="1600" b="1" dirty="0" smtClean="0">
                <a:ea typeface="Batang" pitchFamily="18" charset="-127"/>
                <a:cs typeface="Arial" pitchFamily="34" charset="0"/>
              </a:rPr>
              <a:t> Татьяна Владимировна </a:t>
            </a:r>
          </a:p>
          <a:p>
            <a:pPr algn="r"/>
            <a:r>
              <a:rPr lang="ru-RU" sz="1600" b="1" dirty="0" smtClean="0">
                <a:ea typeface="Batang" pitchFamily="18" charset="-127"/>
                <a:cs typeface="Arial" pitchFamily="34" charset="0"/>
              </a:rPr>
              <a:t>Морозова Татьяна </a:t>
            </a:r>
            <a:r>
              <a:rPr lang="ru-RU" sz="1600" b="1" dirty="0" err="1" smtClean="0">
                <a:ea typeface="Batang" pitchFamily="18" charset="-127"/>
                <a:cs typeface="Arial" pitchFamily="34" charset="0"/>
              </a:rPr>
              <a:t>Алексадровна</a:t>
            </a:r>
            <a:endParaRPr lang="ru-RU" sz="1600" b="1" dirty="0" smtClean="0">
              <a:ea typeface="Batang" pitchFamily="18" charset="-127"/>
              <a:cs typeface="Arial" pitchFamily="34" charset="0"/>
            </a:endParaRPr>
          </a:p>
          <a:p>
            <a:pPr algn="r"/>
            <a:r>
              <a:rPr lang="ru-RU" sz="1600" b="1" dirty="0" smtClean="0">
                <a:ea typeface="Batang" pitchFamily="18" charset="-127"/>
                <a:cs typeface="Arial" pitchFamily="34" charset="0"/>
              </a:rPr>
              <a:t>2021 год                     </a:t>
            </a:r>
            <a:endParaRPr lang="ru-RU" sz="1600" b="1" dirty="0">
              <a:ea typeface="Batang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12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07288" cy="504056"/>
          </a:xfrm>
        </p:spPr>
        <p:txBody>
          <a:bodyPr>
            <a:noAutofit/>
          </a:bodyPr>
          <a:lstStyle/>
          <a:p>
            <a:endParaRPr lang="ru-RU" sz="32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r>
              <a:rPr lang="ru-RU" b="1" dirty="0" smtClean="0"/>
              <a:t>Дидактические игры «Пешеходный переход», «Улица», «Я пешеход», «Я водитель», мемо «Дорожные знаки», разрезные картинки.</a:t>
            </a:r>
            <a:endParaRPr lang="ru-RU" b="1" dirty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6"/>
          <a:stretch/>
        </p:blipFill>
        <p:spPr>
          <a:xfrm>
            <a:off x="359369" y="3284984"/>
            <a:ext cx="2843808" cy="1728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 t="3800" r="2750" b="2400"/>
          <a:stretch/>
        </p:blipFill>
        <p:spPr>
          <a:xfrm>
            <a:off x="3229108" y="4295962"/>
            <a:ext cx="3359115" cy="1974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r="5900"/>
          <a:stretch/>
        </p:blipFill>
        <p:spPr>
          <a:xfrm>
            <a:off x="6286834" y="2564904"/>
            <a:ext cx="2448272" cy="18408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2804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435280" cy="5721499"/>
          </a:xfrm>
        </p:spPr>
        <p:txBody>
          <a:bodyPr/>
          <a:lstStyle/>
          <a:p>
            <a:r>
              <a:rPr lang="ru-RU" b="1" dirty="0" smtClean="0"/>
              <a:t>Проводили интегрированные занятия (НОД) </a:t>
            </a:r>
            <a:endParaRPr lang="ru-RU" b="1" dirty="0"/>
          </a:p>
        </p:txBody>
      </p:sp>
      <p:pic>
        <p:nvPicPr>
          <p:cNvPr id="6146" name="Picture 2" descr="C:\Users\tatm\Documents\Моя работа\ПДД\DSC_289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36" r="21803" b="19733"/>
          <a:stretch/>
        </p:blipFill>
        <p:spPr bwMode="auto">
          <a:xfrm>
            <a:off x="356791" y="4015557"/>
            <a:ext cx="1813698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23" y="1226944"/>
            <a:ext cx="3944021" cy="2534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6" r="20075"/>
          <a:stretch/>
        </p:blipFill>
        <p:spPr>
          <a:xfrm>
            <a:off x="5004048" y="1082340"/>
            <a:ext cx="3779912" cy="24180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1000" r="10625"/>
          <a:stretch/>
        </p:blipFill>
        <p:spPr>
          <a:xfrm>
            <a:off x="4845129" y="3761782"/>
            <a:ext cx="3828097" cy="2529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r="26901"/>
          <a:stretch/>
        </p:blipFill>
        <p:spPr>
          <a:xfrm rot="5400000">
            <a:off x="2495684" y="3865863"/>
            <a:ext cx="1990987" cy="22693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5266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Наблюдение на прогулке за проезжей частью</a:t>
            </a:r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Встреча и </a:t>
            </a:r>
          </a:p>
          <a:p>
            <a:pPr marL="0" indent="0">
              <a:buNone/>
            </a:pPr>
            <a:r>
              <a:rPr lang="ru-RU" b="1" dirty="0"/>
              <a:t>п</a:t>
            </a:r>
            <a:r>
              <a:rPr lang="ru-RU" b="1" dirty="0" smtClean="0"/>
              <a:t>ознавательная </a:t>
            </a:r>
          </a:p>
          <a:p>
            <a:pPr marL="0" indent="0">
              <a:buNone/>
            </a:pPr>
            <a:r>
              <a:rPr lang="ru-RU" b="1" dirty="0" smtClean="0"/>
              <a:t>беседа с инспектором </a:t>
            </a:r>
          </a:p>
          <a:p>
            <a:pPr marL="0" indent="0">
              <a:buNone/>
            </a:pPr>
            <a:r>
              <a:rPr lang="ru-RU" b="1" dirty="0" smtClean="0"/>
              <a:t>ГИБДД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61" y="1268760"/>
            <a:ext cx="4003937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0" b="12201"/>
          <a:stretch/>
        </p:blipFill>
        <p:spPr>
          <a:xfrm>
            <a:off x="4723356" y="2905520"/>
            <a:ext cx="3963443" cy="3237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4408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b="1" i="1" u="sng" dirty="0" smtClean="0"/>
              <a:t>3. Работа с родителями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/>
              <a:t>Папка-передвижка </a:t>
            </a:r>
            <a:r>
              <a:rPr lang="ru-RU" sz="2800" b="1" dirty="0"/>
              <a:t>для </a:t>
            </a:r>
            <a:r>
              <a:rPr lang="ru-RU" sz="2800" b="1" dirty="0" smtClean="0"/>
              <a:t>родителей о безопасности детей на дорогах</a:t>
            </a:r>
          </a:p>
          <a:p>
            <a:pPr algn="just"/>
            <a:r>
              <a:rPr lang="ru-RU" sz="2800" b="1" dirty="0" smtClean="0"/>
              <a:t>Комплекс консультаций для родителей по ПДД</a:t>
            </a:r>
          </a:p>
          <a:p>
            <a:pPr algn="just"/>
            <a:r>
              <a:rPr lang="ru-RU" sz="2800" b="1" dirty="0" smtClean="0"/>
              <a:t>Фотовыставка «Наша семья соблюдает правила ПДД»</a:t>
            </a:r>
          </a:p>
          <a:p>
            <a:endParaRPr lang="ru-RU" sz="2800" b="1" dirty="0"/>
          </a:p>
        </p:txBody>
      </p:sp>
      <p:pic>
        <p:nvPicPr>
          <p:cNvPr id="2050" name="Picture 2" descr="C:\Users\tatm\Documents\Моя работа\ПДД\DSC_29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80" y="3618221"/>
            <a:ext cx="3931930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8"/>
          <a:stretch/>
        </p:blipFill>
        <p:spPr>
          <a:xfrm rot="5400000">
            <a:off x="5249779" y="3753036"/>
            <a:ext cx="3168352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9013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424936" cy="850106"/>
          </a:xfrm>
        </p:spPr>
        <p:txBody>
          <a:bodyPr>
            <a:noAutofit/>
          </a:bodyPr>
          <a:lstStyle/>
          <a:p>
            <a:r>
              <a:rPr lang="ru-RU" sz="2800" b="1" u="sng" dirty="0" smtClean="0"/>
              <a:t>Обобщающе-закрепляющий этап</a:t>
            </a:r>
            <a:endParaRPr lang="ru-RU" sz="2800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Просмотр видеороликов о соблюдении правил дорожного движения. </a:t>
            </a:r>
            <a:endParaRPr lang="ru-RU" sz="2800" b="1" dirty="0"/>
          </a:p>
          <a:p>
            <a:r>
              <a:rPr lang="ru-RU" sz="2800" b="1" dirty="0" smtClean="0"/>
              <a:t>Итоговая, закрепляющая беседа.</a:t>
            </a:r>
          </a:p>
          <a:p>
            <a:r>
              <a:rPr lang="ru-RU" sz="2800" b="1" dirty="0" smtClean="0"/>
              <a:t>Оформление выставки творческих работ.</a:t>
            </a:r>
          </a:p>
          <a:p>
            <a:r>
              <a:rPr lang="ru-RU" sz="2800" b="1" dirty="0" smtClean="0"/>
              <a:t>Торжественное вручение дипломов победителям Всероссийской олимпиады для дошкольников «Безопасная дорога», «Здоровье и безопасность».</a:t>
            </a:r>
            <a:endParaRPr lang="ru-RU" sz="2800" b="1" dirty="0"/>
          </a:p>
          <a:p>
            <a:pPr marL="0" indent="0">
              <a:buNone/>
            </a:pP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25144"/>
            <a:ext cx="2987824" cy="1680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8001" b="23662"/>
          <a:stretch/>
        </p:blipFill>
        <p:spPr>
          <a:xfrm>
            <a:off x="3617640" y="4365104"/>
            <a:ext cx="4834880" cy="1964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5075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Полученные результаты: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823" y="764704"/>
            <a:ext cx="8229600" cy="381642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2900" b="1" dirty="0" smtClean="0"/>
              <a:t>Разработанный </a:t>
            </a:r>
            <a:r>
              <a:rPr lang="ru-RU" sz="2900" b="1" dirty="0"/>
              <a:t>краткосрочный план работы с детьми старше-подготовительной к школе группы и их родителями в рамках ознакомления с правилами дорожного движения выполнен, поставленные в начале проекта задачи достигнуты.</a:t>
            </a:r>
          </a:p>
          <a:p>
            <a:pPr algn="just"/>
            <a:r>
              <a:rPr lang="ru-RU" sz="2900" b="1" dirty="0" smtClean="0"/>
              <a:t>Дети </a:t>
            </a:r>
            <a:r>
              <a:rPr lang="ru-RU" sz="2900" b="1" dirty="0"/>
              <a:t>знают и умеют классифицировать дорожные знаки: предупреждающие, запрещающие, предписывающие, знаки сервиса.</a:t>
            </a:r>
          </a:p>
          <a:p>
            <a:pPr algn="just"/>
            <a:r>
              <a:rPr lang="ru-RU" sz="2900" b="1" dirty="0" smtClean="0"/>
              <a:t>Усвоены </a:t>
            </a:r>
            <a:r>
              <a:rPr lang="ru-RU" sz="2900" b="1" dirty="0"/>
              <a:t>правила перехода проезжей части по регулируемому и нерегулируемому пешеходному переходу.</a:t>
            </a:r>
          </a:p>
          <a:p>
            <a:pPr algn="just"/>
            <a:r>
              <a:rPr lang="ru-RU" sz="2900" b="1" dirty="0" smtClean="0"/>
              <a:t>После </a:t>
            </a:r>
            <a:r>
              <a:rPr lang="ru-RU" sz="2900" b="1" dirty="0"/>
              <a:t>реализации проекта у большинства детей появилось правильное понимание значимости соблюдения ПДД.</a:t>
            </a:r>
          </a:p>
          <a:p>
            <a:r>
              <a:rPr lang="ru-RU" sz="2900" b="1" dirty="0" err="1"/>
              <a:t>лэпбук</a:t>
            </a:r>
            <a:r>
              <a:rPr lang="ru-RU" sz="2900" b="1" dirty="0"/>
              <a:t> «Юные пешеходы»;</a:t>
            </a:r>
          </a:p>
          <a:p>
            <a:r>
              <a:rPr lang="ru-RU" sz="2900" b="1" dirty="0" smtClean="0"/>
              <a:t>макет </a:t>
            </a:r>
            <a:r>
              <a:rPr lang="ru-RU" sz="2900" b="1" dirty="0"/>
              <a:t>«Пешеходный переход»;</a:t>
            </a:r>
          </a:p>
          <a:p>
            <a:r>
              <a:rPr lang="ru-RU" sz="2900" b="1" dirty="0" smtClean="0"/>
              <a:t>фотовыставка </a:t>
            </a:r>
            <a:r>
              <a:rPr lang="ru-RU" sz="2900" b="1" dirty="0"/>
              <a:t>«Наша семья соблюдает правила ПДД»;</a:t>
            </a:r>
          </a:p>
          <a:p>
            <a:r>
              <a:rPr lang="ru-RU" sz="2900" b="1" dirty="0" smtClean="0"/>
              <a:t>папка-передвижка </a:t>
            </a:r>
            <a:r>
              <a:rPr lang="ru-RU" sz="2900" b="1" dirty="0"/>
              <a:t>о безопасности детей на дорогах.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" t="28240" r="3402" b="6660"/>
          <a:stretch/>
        </p:blipFill>
        <p:spPr>
          <a:xfrm>
            <a:off x="3059832" y="4465915"/>
            <a:ext cx="2520280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0356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5904656" cy="850106"/>
          </a:xfrm>
        </p:spPr>
        <p:txBody>
          <a:bodyPr>
            <a:normAutofit/>
          </a:bodyPr>
          <a:lstStyle/>
          <a:p>
            <a:r>
              <a:rPr lang="ru-RU" sz="3600" b="1" dirty="0"/>
              <a:t>Актуальность </a:t>
            </a:r>
            <a:r>
              <a:rPr lang="ru-RU" sz="3600" b="1" dirty="0" smtClean="0"/>
              <a:t>темы проекта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/>
              <a:t>	</a:t>
            </a:r>
            <a:r>
              <a:rPr lang="ru-RU" sz="2800" b="1" dirty="0" smtClean="0"/>
              <a:t>Ежегодно </a:t>
            </a:r>
            <a:r>
              <a:rPr lang="ru-RU" sz="2800" b="1" dirty="0"/>
              <a:t>на дорогах городов нашей страны совершаются </a:t>
            </a:r>
            <a:r>
              <a:rPr lang="ru-RU" sz="2800" b="1" dirty="0" smtClean="0"/>
              <a:t>сотни  дорожно-транспортных </a:t>
            </a:r>
            <a:r>
              <a:rPr lang="ru-RU" sz="2800" b="1" dirty="0"/>
              <a:t>происшествий, в результате которых </a:t>
            </a:r>
            <a:r>
              <a:rPr lang="ru-RU" sz="2800" b="1" dirty="0" smtClean="0"/>
              <a:t>десятки детей </a:t>
            </a:r>
            <a:r>
              <a:rPr lang="ru-RU" sz="2800" b="1" dirty="0"/>
              <a:t>погибают, сотни получают ранения и травмы.</a:t>
            </a:r>
          </a:p>
          <a:p>
            <a:pPr marL="0" indent="0" algn="just">
              <a:buNone/>
            </a:pPr>
            <a:r>
              <a:rPr lang="ru-RU" sz="2800" b="1" dirty="0" smtClean="0"/>
              <a:t>	Именно </a:t>
            </a:r>
            <a:r>
              <a:rPr lang="ru-RU" sz="2800" b="1" dirty="0"/>
              <a:t>поэтому дорожно-транспортный травматизм </a:t>
            </a:r>
            <a:r>
              <a:rPr lang="ru-RU" sz="2800" b="1" dirty="0" smtClean="0"/>
              <a:t>остается приоритетной </a:t>
            </a:r>
            <a:r>
              <a:rPr lang="ru-RU" sz="2800" b="1" dirty="0"/>
              <a:t>проблемой общества, требующей </a:t>
            </a:r>
            <a:r>
              <a:rPr lang="ru-RU" sz="2800" b="1" dirty="0" smtClean="0"/>
              <a:t>решения.</a:t>
            </a:r>
            <a:endParaRPr lang="ru-RU" sz="2800" b="1" dirty="0"/>
          </a:p>
          <a:p>
            <a:pPr marL="0" indent="0" algn="just">
              <a:buNone/>
            </a:pPr>
            <a:r>
              <a:rPr lang="ru-RU" sz="2800" b="1" dirty="0" smtClean="0"/>
              <a:t>	</a:t>
            </a:r>
            <a:endParaRPr lang="ru-RU" sz="2800" b="1" dirty="0"/>
          </a:p>
        </p:txBody>
      </p:sp>
      <p:pic>
        <p:nvPicPr>
          <p:cNvPr id="5" name="Picture 5" descr="C:\Users\tatm\Documents\Моя работа\ПДД\DSC_287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7" t="7408" r="10815" b="7823"/>
          <a:stretch/>
        </p:blipFill>
        <p:spPr bwMode="auto">
          <a:xfrm>
            <a:off x="2699792" y="4293096"/>
            <a:ext cx="3672408" cy="21616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8666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5976664" cy="922114"/>
          </a:xfrm>
        </p:spPr>
        <p:txBody>
          <a:bodyPr/>
          <a:lstStyle/>
          <a:p>
            <a:r>
              <a:rPr lang="ru-RU" b="1" dirty="0"/>
              <a:t>Цель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Формирование у детей навыков</a:t>
            </a:r>
          </a:p>
          <a:p>
            <a:pPr marL="0" indent="0">
              <a:buNone/>
            </a:pPr>
            <a:r>
              <a:rPr lang="ru-RU" sz="2400" b="1" dirty="0"/>
              <a:t>безопасного поведения на дорогах.</a:t>
            </a:r>
          </a:p>
          <a:p>
            <a:pPr marL="0" indent="0">
              <a:buNone/>
            </a:pPr>
            <a:endParaRPr lang="ru-RU" b="1" dirty="0"/>
          </a:p>
          <a:p>
            <a:r>
              <a:rPr lang="ru-RU" sz="2400" b="1" dirty="0"/>
              <a:t>Создание в группе максимально</a:t>
            </a:r>
          </a:p>
          <a:p>
            <a:pPr marL="0" indent="0">
              <a:buNone/>
            </a:pPr>
            <a:r>
              <a:rPr lang="ru-RU" sz="2400" b="1" dirty="0"/>
              <a:t>эффективных условий для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Организации работы </a:t>
            </a:r>
            <a:r>
              <a:rPr lang="ru-RU" sz="2400" b="1" dirty="0"/>
              <a:t>по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формированию </a:t>
            </a:r>
            <a:r>
              <a:rPr lang="ru-RU" sz="2400" b="1" dirty="0"/>
              <a:t>у детей</a:t>
            </a:r>
          </a:p>
          <a:p>
            <a:pPr marL="0" indent="0">
              <a:buNone/>
            </a:pPr>
            <a:r>
              <a:rPr lang="ru-RU" sz="2400" b="1" dirty="0" smtClean="0"/>
              <a:t>навыков </a:t>
            </a:r>
            <a:r>
              <a:rPr lang="ru-RU" sz="2400" b="1" dirty="0"/>
              <a:t>правильного поведения на</a:t>
            </a:r>
          </a:p>
          <a:p>
            <a:pPr marL="0" indent="0">
              <a:buNone/>
            </a:pPr>
            <a:r>
              <a:rPr lang="ru-RU" sz="2400" b="1" dirty="0"/>
              <a:t>дороге.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772815"/>
            <a:ext cx="3330370" cy="44404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6264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5688632" cy="7060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Задачи: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47260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u="sng" dirty="0" smtClean="0"/>
              <a:t> Образовательные:</a:t>
            </a:r>
            <a:endParaRPr lang="ru-RU" sz="2000" b="1" u="sng" dirty="0"/>
          </a:p>
          <a:p>
            <a:pPr marL="0" indent="0" algn="just">
              <a:buNone/>
            </a:pPr>
            <a:r>
              <a:rPr lang="ru-RU" sz="1800" b="1" dirty="0"/>
              <a:t>- познакомить детей с правилами дорожного </a:t>
            </a:r>
            <a:r>
              <a:rPr lang="ru-RU" sz="1800" b="1" dirty="0" smtClean="0"/>
              <a:t>движения, строением </a:t>
            </a:r>
            <a:r>
              <a:rPr lang="ru-RU" sz="1800" b="1" dirty="0"/>
              <a:t>улицы, дорожными знаками;</a:t>
            </a:r>
          </a:p>
          <a:p>
            <a:pPr marL="0" indent="0" algn="just">
              <a:buNone/>
            </a:pPr>
            <a:r>
              <a:rPr lang="ru-RU" sz="1800" b="1" dirty="0" smtClean="0"/>
              <a:t>- </a:t>
            </a:r>
            <a:r>
              <a:rPr lang="ru-RU" sz="1800" b="1" dirty="0"/>
              <a:t>сформировать представления о назначении светофора и </a:t>
            </a:r>
            <a:r>
              <a:rPr lang="ru-RU" sz="1800" b="1" dirty="0" smtClean="0"/>
              <a:t>его сигналах</a:t>
            </a:r>
            <a:r>
              <a:rPr lang="ru-RU" sz="1800" b="1" dirty="0"/>
              <a:t>;</a:t>
            </a:r>
          </a:p>
          <a:p>
            <a:pPr marL="0" indent="0" algn="just">
              <a:buNone/>
            </a:pPr>
            <a:r>
              <a:rPr lang="ru-RU" sz="1800" b="1" dirty="0" smtClean="0"/>
              <a:t>- научить </a:t>
            </a:r>
            <a:r>
              <a:rPr lang="ru-RU" sz="1800" b="1" dirty="0"/>
              <a:t>детей предвидеть опасное событие, уметь, </a:t>
            </a:r>
            <a:r>
              <a:rPr lang="ru-RU" sz="1800" b="1" dirty="0" smtClean="0"/>
              <a:t>по возможности</a:t>
            </a:r>
            <a:r>
              <a:rPr lang="ru-RU" sz="1800" b="1" dirty="0"/>
              <a:t>, его избегать, а при необходимости действовать</a:t>
            </a:r>
            <a:r>
              <a:rPr lang="ru-RU" sz="1800" b="1" dirty="0" smtClean="0"/>
              <a:t>.</a:t>
            </a:r>
            <a:endParaRPr lang="ru-RU" sz="1800" b="1" dirty="0"/>
          </a:p>
          <a:p>
            <a:pPr marL="0" indent="0" algn="just">
              <a:buNone/>
            </a:pPr>
            <a:r>
              <a:rPr lang="ru-RU" sz="2000" b="1" u="sng" dirty="0"/>
              <a:t>Развивающие:</a:t>
            </a:r>
          </a:p>
          <a:p>
            <a:pPr marL="0" indent="0" algn="just">
              <a:buNone/>
            </a:pPr>
            <a:r>
              <a:rPr lang="ru-RU" sz="1800" b="1" dirty="0" smtClean="0"/>
              <a:t>- </a:t>
            </a:r>
            <a:r>
              <a:rPr lang="ru-RU" sz="1800" b="1" dirty="0"/>
              <a:t>развивать осторожность, внимательность, </a:t>
            </a:r>
            <a:r>
              <a:rPr lang="ru-RU" sz="1800" b="1" dirty="0" smtClean="0"/>
              <a:t>самостоятельность, ответственность </a:t>
            </a:r>
            <a:r>
              <a:rPr lang="ru-RU" sz="1800" b="1" dirty="0"/>
              <a:t>и осмотрительность на дороге;</a:t>
            </a:r>
          </a:p>
          <a:p>
            <a:pPr marL="0" indent="0" algn="just">
              <a:buNone/>
            </a:pPr>
            <a:r>
              <a:rPr lang="ru-RU" sz="1800" b="1" dirty="0" smtClean="0"/>
              <a:t>- </a:t>
            </a:r>
            <a:r>
              <a:rPr lang="ru-RU" sz="1800" b="1" dirty="0"/>
              <a:t>стимулировать познавательную активность, </a:t>
            </a:r>
            <a:r>
              <a:rPr lang="ru-RU" sz="1800" b="1" dirty="0" smtClean="0"/>
              <a:t>способствовать развитию </a:t>
            </a:r>
            <a:r>
              <a:rPr lang="ru-RU" sz="1800" b="1" dirty="0"/>
              <a:t>коммуникативных навыков</a:t>
            </a:r>
            <a:r>
              <a:rPr lang="ru-RU" sz="1800" b="1" dirty="0" smtClean="0"/>
              <a:t>.</a:t>
            </a:r>
            <a:endParaRPr lang="ru-RU" sz="2000" b="1" u="sng" dirty="0"/>
          </a:p>
          <a:p>
            <a:pPr marL="0" indent="0">
              <a:buNone/>
            </a:pPr>
            <a:r>
              <a:rPr lang="ru-RU" sz="1800" b="1" dirty="0" smtClean="0"/>
              <a:t>- </a:t>
            </a:r>
            <a:r>
              <a:rPr lang="ru-RU" sz="1800" b="1" dirty="0"/>
              <a:t>способствовать развитию речи детей, пополнению активного </a:t>
            </a:r>
            <a:r>
              <a:rPr lang="ru-RU" sz="1800" b="1" dirty="0" smtClean="0"/>
              <a:t>и пассивного </a:t>
            </a:r>
            <a:r>
              <a:rPr lang="ru-RU" sz="1800" b="1" dirty="0"/>
              <a:t>словаря детей в процессе работы над проектом;</a:t>
            </a:r>
          </a:p>
          <a:p>
            <a:pPr marL="0" indent="0">
              <a:buNone/>
            </a:pPr>
            <a:r>
              <a:rPr lang="ru-RU" sz="1800" b="1" dirty="0" smtClean="0"/>
              <a:t>- </a:t>
            </a:r>
            <a:r>
              <a:rPr lang="ru-RU" sz="1800" b="1" dirty="0"/>
              <a:t>развивать связную речь.</a:t>
            </a:r>
          </a:p>
          <a:p>
            <a:pPr marL="0" indent="0">
              <a:buNone/>
            </a:pPr>
            <a:r>
              <a:rPr lang="ru-RU" sz="2000" b="1" u="sng" dirty="0" smtClean="0"/>
              <a:t>Воспитательные</a:t>
            </a:r>
            <a:r>
              <a:rPr lang="ru-RU" sz="2000" b="1" u="sng" dirty="0"/>
              <a:t>:</a:t>
            </a:r>
          </a:p>
          <a:p>
            <a:pPr marL="0" indent="0">
              <a:buNone/>
            </a:pPr>
            <a:r>
              <a:rPr lang="ru-RU" sz="1800" b="1" dirty="0" smtClean="0"/>
              <a:t>- </a:t>
            </a:r>
            <a:r>
              <a:rPr lang="ru-RU" sz="1800" b="1" dirty="0"/>
              <a:t>воспитывать навыки личной безопасности и </a:t>
            </a:r>
            <a:r>
              <a:rPr lang="ru-RU" sz="1800" b="1" dirty="0" smtClean="0"/>
              <a:t>чувство самосохранения</a:t>
            </a:r>
            <a:r>
              <a:rPr lang="ru-RU" sz="1800" b="1" dirty="0"/>
              <a:t>.</a:t>
            </a:r>
            <a:endParaRPr lang="ru-RU" sz="900" b="1" dirty="0"/>
          </a:p>
        </p:txBody>
      </p:sp>
    </p:spTree>
    <p:extLst>
      <p:ext uri="{BB962C8B-B14F-4D97-AF65-F5344CB8AC3E}">
        <p14:creationId xmlns:p14="http://schemas.microsoft.com/office/powerpoint/2010/main" val="208335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sz="4900" b="1" u="sng" dirty="0" smtClean="0"/>
              <a:t>Реализация проекта</a:t>
            </a:r>
            <a:r>
              <a:rPr lang="ru-RU" sz="4900" b="1" u="sng" dirty="0"/>
              <a:t> </a:t>
            </a:r>
            <a:r>
              <a:rPr lang="ru-RU" sz="4900" u="sng" dirty="0" smtClean="0"/>
              <a:t/>
            </a:r>
            <a:br>
              <a:rPr lang="ru-RU" sz="4900" u="sng" dirty="0" smtClean="0"/>
            </a:br>
            <a:endParaRPr lang="ru-RU" sz="4900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i="1" u="sng" dirty="0" smtClean="0"/>
              <a:t>1. Подбор </a:t>
            </a:r>
            <a:r>
              <a:rPr lang="ru-RU" sz="2800" b="1" i="1" u="sng" dirty="0"/>
              <a:t>материала по </a:t>
            </a:r>
            <a:r>
              <a:rPr lang="ru-RU" sz="2800" b="1" i="1" u="sng" dirty="0" smtClean="0"/>
              <a:t>ПДД. Обогащение предметно-развивающей среды в группе</a:t>
            </a:r>
            <a:r>
              <a:rPr lang="ru-RU" b="1" i="1" u="sng" dirty="0" smtClean="0"/>
              <a:t>.</a:t>
            </a:r>
          </a:p>
          <a:p>
            <a:r>
              <a:rPr lang="ru-RU" sz="2800" b="1" dirty="0" smtClean="0"/>
              <a:t>Размещение наглядной информации в виде плакатов, иллюстраций, буклетов</a:t>
            </a:r>
            <a:endParaRPr lang="ru-RU" sz="2800" b="1" dirty="0"/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1028" name="Picture 4" descr="C:\Users\tatm\Documents\Моя работа\ПДД\DSC_29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83" b="10144"/>
          <a:stretch/>
        </p:blipFill>
        <p:spPr bwMode="auto">
          <a:xfrm>
            <a:off x="6310470" y="3103219"/>
            <a:ext cx="2448272" cy="2893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C:\Users\tatm\Documents\Моя работа\ПДД\DSC_283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5" r="5710" b="6360"/>
          <a:stretch/>
        </p:blipFill>
        <p:spPr bwMode="auto">
          <a:xfrm>
            <a:off x="2519959" y="2843086"/>
            <a:ext cx="2012760" cy="1354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1" name="Picture 7" descr="C:\Users\tatm\Documents\Моя работа\ПДД\DSC_28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9"/>
          <a:stretch/>
        </p:blipFill>
        <p:spPr bwMode="auto">
          <a:xfrm>
            <a:off x="2627784" y="4549845"/>
            <a:ext cx="3193546" cy="1928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3" b="3484"/>
          <a:stretch/>
        </p:blipFill>
        <p:spPr>
          <a:xfrm>
            <a:off x="457200" y="3212975"/>
            <a:ext cx="1940173" cy="29131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7" r="20863"/>
          <a:stretch/>
        </p:blipFill>
        <p:spPr>
          <a:xfrm>
            <a:off x="4717745" y="2843086"/>
            <a:ext cx="1407699" cy="1571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4793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ru-RU" b="1" dirty="0" smtClean="0"/>
              <a:t>Изготовление макетов, дидактических пособий, игровых атрибутов.</a:t>
            </a:r>
            <a:endParaRPr lang="ru-RU" b="1" dirty="0"/>
          </a:p>
        </p:txBody>
      </p:sp>
      <p:pic>
        <p:nvPicPr>
          <p:cNvPr id="4" name="Picture 3" descr="C:\Users\tatm\Documents\Моя работа\ПДД\DSC_29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9" t="9823" r="5940" b="5592"/>
          <a:stretch/>
        </p:blipFill>
        <p:spPr bwMode="auto">
          <a:xfrm>
            <a:off x="827584" y="4149080"/>
            <a:ext cx="3505568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5" descr="C:\Users\tatm\Documents\Моя работа\ПДД\DSC_29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13076"/>
            <a:ext cx="3470132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4" name="Picture 2" descr="C:\Users\tatm\Documents\Моя работа\ПДД\DSC_29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876" y="1667122"/>
            <a:ext cx="4156341" cy="23379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206" y="1326981"/>
            <a:ext cx="2104958" cy="25700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2285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Подбор дидактических игр и художественной литературы</a:t>
            </a:r>
          </a:p>
          <a:p>
            <a:endParaRPr lang="ru-RU" sz="2800" b="1" dirty="0"/>
          </a:p>
        </p:txBody>
      </p:sp>
      <p:pic>
        <p:nvPicPr>
          <p:cNvPr id="4098" name="Picture 2" descr="C:\Users\tatm\Documents\Моя работа\ПДД\DSC_29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55"/>
          <a:stretch/>
        </p:blipFill>
        <p:spPr bwMode="auto">
          <a:xfrm>
            <a:off x="3419872" y="3561149"/>
            <a:ext cx="2171160" cy="27104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5" descr="C:\Users\tatm\AppData\Local\Temp\Tmp_view\DSC_28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2" t="9158" r="15843"/>
          <a:stretch/>
        </p:blipFill>
        <p:spPr bwMode="auto">
          <a:xfrm rot="5188007">
            <a:off x="363620" y="1904398"/>
            <a:ext cx="1533026" cy="11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tatm\AppData\Local\Temp\Tmp_view\DSC_28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1" r="14895"/>
          <a:stretch/>
        </p:blipFill>
        <p:spPr bwMode="auto">
          <a:xfrm rot="5693368">
            <a:off x="6997362" y="2077809"/>
            <a:ext cx="1863683" cy="152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cdn1.ozone.ru/multimedia/10035665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7155">
            <a:off x="5800235" y="1895427"/>
            <a:ext cx="1112586" cy="160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://900igr.net/up/datai/178197/0021-007-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3078">
            <a:off x="2174776" y="1730069"/>
            <a:ext cx="1097978" cy="164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www.barahla.net/images/photo/1/20151109/7479804/big/144706654320071700_big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4" b="11191"/>
          <a:stretch/>
        </p:blipFill>
        <p:spPr bwMode="auto">
          <a:xfrm>
            <a:off x="6024988" y="4138269"/>
            <a:ext cx="2651468" cy="165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static.ozone.ru/multimedia/audio_cd_covers/101319242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70" b="4963"/>
          <a:stretch/>
        </p:blipFill>
        <p:spPr bwMode="auto">
          <a:xfrm>
            <a:off x="513226" y="3448384"/>
            <a:ext cx="1944216" cy="167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im0-tub-ru.yandex.net/i?id=37b61a1e3368160c008cb7bb17ab3f9e&amp;n=13&amp;exp=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8" y="5229200"/>
            <a:ext cx="1757569" cy="138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C:\Users\tatm\AppData\Local\Temp\DSC_2838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7416"/>
          <a:stretch/>
        </p:blipFill>
        <p:spPr bwMode="auto">
          <a:xfrm>
            <a:off x="3403923" y="1674921"/>
            <a:ext cx="2187110" cy="1489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3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4608512" cy="850106"/>
          </a:xfrm>
        </p:spPr>
        <p:txBody>
          <a:bodyPr>
            <a:normAutofit/>
          </a:bodyPr>
          <a:lstStyle/>
          <a:p>
            <a:r>
              <a:rPr lang="ru-RU" sz="2800" b="1" i="1" u="sng" dirty="0" smtClean="0"/>
              <a:t>2. Работа с детьми</a:t>
            </a:r>
            <a:endParaRPr lang="ru-RU" sz="2800" b="1" i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/>
              <a:t>Ознакомили </a:t>
            </a:r>
            <a:r>
              <a:rPr lang="ru-RU" sz="2400" b="1" dirty="0"/>
              <a:t>с историей возникновения дорожных </a:t>
            </a:r>
            <a:r>
              <a:rPr lang="ru-RU" sz="2400" b="1" dirty="0" smtClean="0"/>
              <a:t>знаков</a:t>
            </a:r>
            <a:r>
              <a:rPr lang="ru-RU" sz="2400" b="1" dirty="0"/>
              <a:t> </a:t>
            </a:r>
            <a:r>
              <a:rPr lang="ru-RU" sz="2400" b="1" dirty="0" smtClean="0"/>
              <a:t>и светофоров.</a:t>
            </a:r>
            <a:endParaRPr lang="ru-RU" sz="2400" b="1" dirty="0"/>
          </a:p>
          <a:p>
            <a:pPr algn="just"/>
            <a:r>
              <a:rPr lang="ru-RU" sz="2400" b="1" dirty="0" smtClean="0"/>
              <a:t>Рассмотрели рисунки, фотографии о </a:t>
            </a:r>
            <a:r>
              <a:rPr lang="ru-RU" sz="2400" b="1" dirty="0"/>
              <a:t>дорожных ситуациях. </a:t>
            </a:r>
          </a:p>
          <a:p>
            <a:pPr algn="just"/>
            <a:r>
              <a:rPr lang="ru-RU" sz="2400" b="1" dirty="0" smtClean="0"/>
              <a:t>Провели беседы о правилах дорожного движения.</a:t>
            </a:r>
          </a:p>
          <a:p>
            <a:pPr algn="just"/>
            <a:r>
              <a:rPr lang="ru-RU" sz="2400" b="1" dirty="0" smtClean="0"/>
              <a:t>Знакомили с </a:t>
            </a:r>
          </a:p>
          <a:p>
            <a:pPr marL="0" indent="0" algn="just">
              <a:buNone/>
            </a:pPr>
            <a:r>
              <a:rPr lang="ru-RU" sz="2400" b="1" dirty="0"/>
              <a:t> </a:t>
            </a:r>
            <a:r>
              <a:rPr lang="ru-RU" sz="2400" b="1" dirty="0" smtClean="0"/>
              <a:t>   литературными</a:t>
            </a:r>
          </a:p>
          <a:p>
            <a:pPr marL="0" indent="0" algn="just">
              <a:buNone/>
            </a:pPr>
            <a:r>
              <a:rPr lang="ru-RU" sz="2400" b="1" dirty="0" smtClean="0"/>
              <a:t>    произведениями</a:t>
            </a:r>
          </a:p>
        </p:txBody>
      </p:sp>
      <p:pic>
        <p:nvPicPr>
          <p:cNvPr id="2052" name="Picture 4" descr="C:\Users\tatm\Documents\Моя работа\ПДД\DSC_29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49" t="1" r="7593" b="49999"/>
          <a:stretch/>
        </p:blipFill>
        <p:spPr bwMode="auto">
          <a:xfrm>
            <a:off x="611560" y="4644146"/>
            <a:ext cx="2952328" cy="1760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27794" y="3849234"/>
            <a:ext cx="3263149" cy="20944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>
          <a:xfrm rot="5400000">
            <a:off x="3192410" y="3916887"/>
            <a:ext cx="3299239" cy="19802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4029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07288" cy="50405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Активно проводилась игровая деятельность:</a:t>
            </a:r>
            <a:endParaRPr lang="ru-RU" sz="32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r>
              <a:rPr lang="ru-RU" b="1" dirty="0" smtClean="0"/>
              <a:t>Подвижная </a:t>
            </a:r>
            <a:r>
              <a:rPr lang="ru-RU" b="1" dirty="0"/>
              <a:t>игра «Светофор». </a:t>
            </a:r>
          </a:p>
          <a:p>
            <a:r>
              <a:rPr lang="ru-RU" b="1" dirty="0" smtClean="0"/>
              <a:t>Сюжетно </a:t>
            </a:r>
            <a:r>
              <a:rPr lang="ru-RU" b="1" dirty="0"/>
              <a:t>– ролевая игра «Инспектор ДПС</a:t>
            </a:r>
            <a:r>
              <a:rPr lang="ru-RU" b="1" dirty="0" smtClean="0"/>
              <a:t>».</a:t>
            </a:r>
          </a:p>
          <a:p>
            <a:pPr algn="just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t="17801" r="27163"/>
          <a:stretch/>
        </p:blipFill>
        <p:spPr>
          <a:xfrm>
            <a:off x="2195736" y="2680735"/>
            <a:ext cx="4032448" cy="34449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3967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381</TotalTime>
  <Words>456</Words>
  <Application>Microsoft Office PowerPoint</Application>
  <PresentationFormat>Экран (4:3)</PresentationFormat>
  <Paragraphs>78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Batang</vt:lpstr>
      <vt:lpstr>Calibri</vt:lpstr>
      <vt:lpstr>Тема Office</vt:lpstr>
      <vt:lpstr>Проект Старше-подготовительной группы «Почемучка на дороге»</vt:lpstr>
      <vt:lpstr>Актуальность темы проекта</vt:lpstr>
      <vt:lpstr>Цель проекта:</vt:lpstr>
      <vt:lpstr>Задачи:</vt:lpstr>
      <vt:lpstr> Реализация проекта  </vt:lpstr>
      <vt:lpstr>Презентация PowerPoint</vt:lpstr>
      <vt:lpstr>Презентация PowerPoint</vt:lpstr>
      <vt:lpstr>2. Работа с детьми</vt:lpstr>
      <vt:lpstr>Активно проводилась игровая деятельность:</vt:lpstr>
      <vt:lpstr>Презентация PowerPoint</vt:lpstr>
      <vt:lpstr>Презентация PowerPoint</vt:lpstr>
      <vt:lpstr>Презентация PowerPoint</vt:lpstr>
      <vt:lpstr>3. Работа с родителями</vt:lpstr>
      <vt:lpstr>Обобщающе-закрепляющий этап</vt:lpstr>
      <vt:lpstr>Полученные результаты: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User</cp:lastModifiedBy>
  <cp:revision>41</cp:revision>
  <dcterms:created xsi:type="dcterms:W3CDTF">2015-08-17T11:43:21Z</dcterms:created>
  <dcterms:modified xsi:type="dcterms:W3CDTF">2023-10-08T11:49:40Z</dcterms:modified>
</cp:coreProperties>
</file>