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8B8B"/>
    <a:srgbClr val="B07BD7"/>
    <a:srgbClr val="D1B2E8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31640" y="332656"/>
            <a:ext cx="7560840" cy="6231597"/>
            <a:chOff x="1184404" y="1237493"/>
            <a:chExt cx="7222648" cy="623894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84404" y="1237493"/>
              <a:ext cx="7222648" cy="25575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Организация </a:t>
              </a:r>
            </a:p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работы по основам безопасности жизнедеятельности детей</a:t>
              </a:r>
              <a:endParaRPr lang="ru-RU" sz="54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531779" y="6644462"/>
              <a:ext cx="6534776" cy="831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</a:rPr>
                <a:t>Автор : </a:t>
              </a:r>
              <a:r>
                <a:rPr lang="ru-RU" sz="2400" b="1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</a:rPr>
                <a:t>Морозова Татьяна Александровна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accent3">
                      <a:lumMod val="50000"/>
                    </a:schemeClr>
                  </a:solidFill>
                  <a:latin typeface="Monotype Corsiva" pitchFamily="66" charset="0"/>
                </a:rPr>
                <a:t>МБДОУ «Детский сад компенсирующего вида №17»</a:t>
              </a:r>
              <a:endParaRPr lang="ru-RU" sz="2400" b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pic>
        <p:nvPicPr>
          <p:cNvPr id="1030" name="Picture 6" descr="http://www.sadik40.spb.ru/public/users/993/JPG/1101201715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068960"/>
            <a:ext cx="2376264" cy="249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276" y="548680"/>
            <a:ext cx="7153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Главная цель </a:t>
            </a:r>
            <a:r>
              <a:rPr lang="ru-RU" sz="2000" dirty="0"/>
              <a:t>по воспитанию у детей безопасного поведения – дать каждому ребенку основные понятия опасных для жизни ситуаций и особенностей поведения в них. </a:t>
            </a:r>
          </a:p>
        </p:txBody>
      </p:sp>
      <p:pic>
        <p:nvPicPr>
          <p:cNvPr id="2050" name="Picture 2" descr="http://never.pnzreg.ru/upload/iblock/ae0/ae0e7739fa80c7eb7b9fdbf7fec73e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80710"/>
            <a:ext cx="4786250" cy="3192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17754" y="2177068"/>
            <a:ext cx="39469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!)</a:t>
            </a:r>
            <a:r>
              <a:rPr lang="ru-RU" sz="2000" b="1" dirty="0" smtClean="0"/>
              <a:t>  Важно</a:t>
            </a:r>
            <a:r>
              <a:rPr lang="ru-RU" sz="2000" b="1" dirty="0"/>
              <a:t>: </a:t>
            </a:r>
            <a:r>
              <a:rPr lang="ru-RU" sz="2000" dirty="0"/>
              <a:t>личный </a:t>
            </a:r>
            <a:r>
              <a:rPr lang="ru-RU" sz="2000" dirty="0" smtClean="0"/>
              <a:t>пример.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8718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60648"/>
            <a:ext cx="7488832" cy="626469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	</a:t>
            </a:r>
            <a:r>
              <a:rPr lang="ru-RU" sz="1600" dirty="0" smtClean="0"/>
              <a:t>Формирование основ безопасности жизнедеятельности дошкольников достигается через все виды детской деятельности с учетом интеграции всех образовательных областей:</a:t>
            </a:r>
          </a:p>
          <a:p>
            <a:pPr algn="just">
              <a:buFontTx/>
              <a:buChar char="-"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социально-коммуникативное развитие</a:t>
            </a:r>
            <a:r>
              <a:rPr lang="ru-RU" sz="1600" b="1" dirty="0" smtClean="0"/>
              <a:t> </a:t>
            </a:r>
            <a:r>
              <a:rPr lang="ru-RU" sz="1200" dirty="0" smtClean="0"/>
              <a:t>(задача по ФГОС ДО формирование основ безопасного поведения в быту, социуме и природе);</a:t>
            </a:r>
          </a:p>
          <a:p>
            <a:pPr algn="just">
              <a:buFontTx/>
              <a:buChar char="-"/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ф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изическое развитие </a:t>
            </a:r>
            <a:r>
              <a:rPr lang="ru-RU" sz="1400" dirty="0" smtClean="0"/>
              <a:t>(</a:t>
            </a:r>
            <a:r>
              <a:rPr lang="ru-RU" sz="1200" dirty="0" smtClean="0"/>
              <a:t>решаются воспитательные задачи по самоорганизации, взаимопомощи, дети приобретают знания об оздоровительном воздействии на организм физ. упражнений, закаливания, соблюдение правил личной гигиены и пр.);</a:t>
            </a:r>
          </a:p>
          <a:p>
            <a:pPr algn="just">
              <a:buFontTx/>
              <a:buChar char="-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познавательное развитие </a:t>
            </a:r>
            <a:r>
              <a:rPr lang="ru-RU" sz="1200" dirty="0" smtClean="0"/>
              <a:t>(формируются знания о себе, других людях, окружающей среде необходимые для формирования правил безопасности);</a:t>
            </a:r>
          </a:p>
          <a:p>
            <a:pPr algn="just">
              <a:buFontTx/>
              <a:buChar char="-"/>
            </a:pPr>
            <a:r>
              <a:rPr lang="ru-RU" sz="1600" b="1" dirty="0">
                <a:solidFill>
                  <a:srgbClr val="C00000"/>
                </a:solidFill>
              </a:rPr>
              <a:t>р</a:t>
            </a:r>
            <a:r>
              <a:rPr lang="ru-RU" sz="1600" b="1" dirty="0" smtClean="0">
                <a:solidFill>
                  <a:srgbClr val="C00000"/>
                </a:solidFill>
              </a:rPr>
              <a:t>азвитие речи </a:t>
            </a:r>
            <a:r>
              <a:rPr lang="ru-RU" sz="1200" dirty="0" smtClean="0"/>
              <a:t>(</a:t>
            </a:r>
            <a:r>
              <a:rPr lang="ru-RU" sz="1200" dirty="0"/>
              <a:t>с</a:t>
            </a:r>
            <a:r>
              <a:rPr lang="ru-RU" sz="1200" dirty="0" smtClean="0"/>
              <a:t> </a:t>
            </a:r>
            <a:r>
              <a:rPr lang="ru-RU" sz="1200" dirty="0"/>
              <a:t>различными явлениями и ситуациями, которые выходят за границы их собственного опыта, дети знакомятся через </a:t>
            </a:r>
            <a:r>
              <a:rPr lang="ru-RU" sz="1200" dirty="0" smtClean="0"/>
              <a:t>загадки, </a:t>
            </a:r>
            <a:r>
              <a:rPr lang="ru-RU" sz="1200" dirty="0"/>
              <a:t>стихотворения, поговорки, сказки, </a:t>
            </a:r>
            <a:r>
              <a:rPr lang="ru-RU" sz="1200" dirty="0" smtClean="0"/>
              <a:t>рассказы);</a:t>
            </a:r>
          </a:p>
          <a:p>
            <a:pPr algn="just">
              <a:buFontTx/>
              <a:buChar char="-"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художественно-эстетическое развитие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/>
              <a:t>(</a:t>
            </a:r>
            <a:r>
              <a:rPr lang="ru-RU" sz="1200" dirty="0" smtClean="0"/>
              <a:t>виды продуктивной деятельности помогают ребенку лучше осмыслить, воспринять и запомнить информацию)</a:t>
            </a:r>
          </a:p>
          <a:p>
            <a:pPr algn="just">
              <a:buFontTx/>
              <a:buChar char="-"/>
            </a:pPr>
            <a:endParaRPr lang="ru-RU" sz="2400" dirty="0"/>
          </a:p>
        </p:txBody>
      </p:sp>
      <p:pic>
        <p:nvPicPr>
          <p:cNvPr id="4" name="Рисунок 3" descr="https://pp.userapi.com/c841525/v841525495/46f6e/BzX2rm5nvM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13703" r="2864" b="4347"/>
          <a:stretch/>
        </p:blipFill>
        <p:spPr bwMode="auto">
          <a:xfrm>
            <a:off x="1763688" y="4293096"/>
            <a:ext cx="3240360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41525/v841525495/46f76/b12hKxiOrdg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" r="9507" b="4304"/>
          <a:stretch/>
        </p:blipFill>
        <p:spPr bwMode="auto">
          <a:xfrm>
            <a:off x="5446752" y="4149080"/>
            <a:ext cx="3229704" cy="2423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378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426170"/>
          </a:xfrm>
        </p:spPr>
        <p:txBody>
          <a:bodyPr/>
          <a:lstStyle/>
          <a:p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Понятным и доступным для дошкольника видом деятельности является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игра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268760"/>
            <a:ext cx="7355160" cy="5328592"/>
          </a:xfrm>
        </p:spPr>
        <p:txBody>
          <a:bodyPr/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Дидактические игры</a:t>
            </a:r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 smtClean="0"/>
              <a:t>Игры-драматизации</a:t>
            </a:r>
            <a:endParaRPr lang="ru-RU" sz="2400" dirty="0"/>
          </a:p>
          <a:p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i="1" dirty="0"/>
              <a:t>(«Кошкин дом</a:t>
            </a:r>
            <a:r>
              <a:rPr lang="ru-RU" sz="2400" i="1" dirty="0" smtClean="0"/>
              <a:t>»)                 </a:t>
            </a:r>
          </a:p>
          <a:p>
            <a:r>
              <a:rPr lang="ru-RU" sz="2400" i="1" dirty="0"/>
              <a:t> </a:t>
            </a:r>
            <a:r>
              <a:rPr lang="ru-RU" sz="2400" i="1" dirty="0" smtClean="0"/>
              <a:t>                                        </a:t>
            </a:r>
            <a:r>
              <a:rPr lang="ru-RU" sz="1800" i="1" dirty="0" smtClean="0"/>
              <a:t>(«Кошкин дом»)</a:t>
            </a:r>
            <a:endParaRPr lang="ru-RU" sz="1800" dirty="0"/>
          </a:p>
        </p:txBody>
      </p:sp>
      <p:pic>
        <p:nvPicPr>
          <p:cNvPr id="4" name="Рисунок 3" descr="https://katalogkin.ru/image/cache/pictures/steppuzzle/14069-1000x100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2" b="7936"/>
          <a:stretch/>
        </p:blipFill>
        <p:spPr bwMode="auto">
          <a:xfrm>
            <a:off x="6931848" y="1340768"/>
            <a:ext cx="1744608" cy="1410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igrobukvoteka-shop.ru/uploads/product/305400/305406/3054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176" y="1760672"/>
            <a:ext cx="1947096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:\Восстановленное\ФОТО\детский сад 17\2016\фото с xperia 4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03"/>
          <a:stretch/>
        </p:blipFill>
        <p:spPr bwMode="auto">
          <a:xfrm>
            <a:off x="1403648" y="3516208"/>
            <a:ext cx="4680520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tatm\AppData\Local\Temp\Tmp_view\DSC_283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3" r="4511" b="6617"/>
          <a:stretch/>
        </p:blipFill>
        <p:spPr bwMode="auto">
          <a:xfrm>
            <a:off x="7092280" y="2751232"/>
            <a:ext cx="1493521" cy="98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16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620688"/>
            <a:ext cx="7355160" cy="5505475"/>
          </a:xfrm>
        </p:spPr>
        <p:txBody>
          <a:bodyPr/>
          <a:lstStyle/>
          <a:p>
            <a:r>
              <a:rPr lang="ru-RU" sz="2400" dirty="0" smtClean="0"/>
              <a:t>Моделирование </a:t>
            </a:r>
            <a:r>
              <a:rPr lang="ru-RU" sz="2400" dirty="0"/>
              <a:t>заданных </a:t>
            </a:r>
            <a:r>
              <a:rPr lang="ru-RU" sz="2400" dirty="0" smtClean="0"/>
              <a:t>ситуаций 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О</a:t>
            </a:r>
            <a:r>
              <a:rPr lang="ru-RU" sz="2400" dirty="0" smtClean="0"/>
              <a:t>быгрывание </a:t>
            </a:r>
            <a:r>
              <a:rPr lang="ru-RU" sz="2400" dirty="0"/>
              <a:t>ситуаций правильного и неправильного </a:t>
            </a:r>
            <a:r>
              <a:rPr lang="ru-RU" sz="2400" dirty="0" smtClean="0"/>
              <a:t>поведения в сюжетно- ролевых играх</a:t>
            </a:r>
          </a:p>
          <a:p>
            <a:endParaRPr lang="ru-RU" sz="2400" dirty="0"/>
          </a:p>
        </p:txBody>
      </p:sp>
      <p:pic>
        <p:nvPicPr>
          <p:cNvPr id="4" name="Рисунок 3" descr="20170405_10070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8" t="17039" b="5690"/>
          <a:stretch/>
        </p:blipFill>
        <p:spPr bwMode="auto">
          <a:xfrm>
            <a:off x="1275284" y="1340768"/>
            <a:ext cx="1872208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2"/>
          <p:cNvPicPr/>
          <p:nvPr/>
        </p:nvPicPr>
        <p:blipFill rotWithShape="1">
          <a:blip r:embed="rId3"/>
          <a:srcRect l="3295" t="-2" r="16809" b="-2"/>
          <a:stretch/>
        </p:blipFill>
        <p:spPr bwMode="auto">
          <a:xfrm>
            <a:off x="5508104" y="1633270"/>
            <a:ext cx="3384376" cy="2295315"/>
          </a:xfrm>
          <a:prstGeom prst="rect">
            <a:avLst/>
          </a:prstGeom>
        </p:spPr>
      </p:pic>
      <p:pic>
        <p:nvPicPr>
          <p:cNvPr id="6" name="Рисунок 5" descr="IMG_20171103_09574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15314" b="18413"/>
          <a:stretch/>
        </p:blipFill>
        <p:spPr bwMode="auto">
          <a:xfrm>
            <a:off x="3203848" y="1340768"/>
            <a:ext cx="2202884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832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332656"/>
            <a:ext cx="7632848" cy="6192688"/>
          </a:xfrm>
        </p:spPr>
        <p:txBody>
          <a:bodyPr/>
          <a:lstStyle/>
          <a:p>
            <a:pPr algn="just"/>
            <a:r>
              <a:rPr lang="ru-RU" sz="2400" dirty="0"/>
              <a:t>Б</a:t>
            </a:r>
            <a:r>
              <a:rPr lang="ru-RU" sz="2400" dirty="0" smtClean="0"/>
              <a:t>еседы </a:t>
            </a:r>
            <a:r>
              <a:rPr lang="ru-RU" sz="2400" dirty="0"/>
              <a:t>по иллюстрациям, сюжетным </a:t>
            </a:r>
            <a:r>
              <a:rPr lang="ru-RU" sz="2400" dirty="0" smtClean="0"/>
              <a:t>картинкам;</a:t>
            </a:r>
            <a:r>
              <a:rPr lang="ru-RU" sz="2400" dirty="0"/>
              <a:t> </a:t>
            </a:r>
            <a:r>
              <a:rPr lang="ru-RU" sz="2400" dirty="0" smtClean="0"/>
              <a:t>просмотр познавательных мультфильмов, видеоматериалов</a:t>
            </a:r>
            <a:endParaRPr lang="ru-RU" sz="2400" dirty="0"/>
          </a:p>
          <a:p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 descr="D:\Восстановленное\ФОТО\детский сад 17\2016\фото с xperia 39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5"/>
          <a:stretch/>
        </p:blipFill>
        <p:spPr bwMode="auto">
          <a:xfrm>
            <a:off x="1331640" y="1757556"/>
            <a:ext cx="2736304" cy="3471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tatm\AppData\Local\Temp\Tmp_view\DSC_28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6"/>
          <a:stretch/>
        </p:blipFill>
        <p:spPr bwMode="auto">
          <a:xfrm>
            <a:off x="4283968" y="1556792"/>
            <a:ext cx="4385300" cy="264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iur.ru/izh/izh_dd/pages/img1_1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860" y="4293096"/>
            <a:ext cx="2736304" cy="19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C:\Users\tatm\AppData\Local\Temp\Tmp_view\DSC_284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0" r="7547"/>
          <a:stretch/>
        </p:blipFill>
        <p:spPr bwMode="auto">
          <a:xfrm>
            <a:off x="1403647" y="4930898"/>
            <a:ext cx="2315007" cy="151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tatm\AppData\Local\Temp\Tmp_view\DSC_28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3" r="12123"/>
          <a:stretch/>
        </p:blipFill>
        <p:spPr bwMode="auto">
          <a:xfrm>
            <a:off x="6732240" y="4442307"/>
            <a:ext cx="2151918" cy="153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06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32848" cy="2794322"/>
          </a:xfrm>
        </p:spPr>
        <p:txBody>
          <a:bodyPr/>
          <a:lstStyle/>
          <a:p>
            <a:pPr algn="just"/>
            <a:r>
              <a:rPr lang="ru-RU" sz="2000" dirty="0" smtClean="0"/>
              <a:t>	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Особенность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дошкольников такова, что они не любят строгие назидания, нравоучения и предупреждения. Более эффективный способ воздействия на них -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художественное слово.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С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</a:rPr>
              <a:t>различными явлениями и ситуациями, которые выходят за границы их собственного опыта, дети знакомятся через загадки стихотворения, поговорки, сказки, рассказы.</a:t>
            </a:r>
          </a:p>
        </p:txBody>
      </p:sp>
      <p:pic>
        <p:nvPicPr>
          <p:cNvPr id="4" name="Picture 5" descr="C:\Users\tatm\AppData\Local\Temp\Tmp_view\DSC_283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2" t="9158" r="15843"/>
          <a:stretch/>
        </p:blipFill>
        <p:spPr bwMode="auto">
          <a:xfrm rot="5188007">
            <a:off x="1041968" y="3349700"/>
            <a:ext cx="1875489" cy="139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tatm\AppData\Local\Temp\Tmp_view\DSC_28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1" r="14895"/>
          <a:stretch/>
        </p:blipFill>
        <p:spPr bwMode="auto">
          <a:xfrm rot="5693368">
            <a:off x="7219685" y="2998451"/>
            <a:ext cx="1740001" cy="141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cdn1.ozone.ru/multimedia/10247239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r="11871"/>
          <a:stretch/>
        </p:blipFill>
        <p:spPr bwMode="auto">
          <a:xfrm rot="20814650">
            <a:off x="1831180" y="4753839"/>
            <a:ext cx="1245353" cy="175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1.ozone.ru/multimedia/10035665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155">
            <a:off x="6692420" y="4297818"/>
            <a:ext cx="1523220" cy="22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cdn4.imgbb.ru/bazar/38/380171/201705/ec174fc2fe1a8e42fe13c3c0c0f5f6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232" y="2790447"/>
            <a:ext cx="1238985" cy="170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bookree.org/loader/img.php?dir=f15039a051f30dfa31c75de0dadc6bf7&amp;file=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4428">
            <a:off x="2754177" y="3140967"/>
            <a:ext cx="1368445" cy="177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900igr.net/up/datai/178197/0021-007-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66194"/>
            <a:ext cx="1512168" cy="225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01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858218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	Для закрепления и лучшего восприятия бесед и просмотренного материала широко практикуются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продуктивные виды деятельности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такие как рисование, аппликация и т.п.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 descr="D:\Восстановленное\ФОТО\детский сад 17\2016\фото с xperia 39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3240360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Восстановленное\ФОТО\детский сад 17\2016\фото с xperia 3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4032448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C:\Users\tatm\AppData\Local\Temp\Tmp_view\DSC_28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4" t="6404" r="12399"/>
          <a:stretch/>
        </p:blipFill>
        <p:spPr bwMode="auto">
          <a:xfrm rot="272596">
            <a:off x="2971850" y="4948872"/>
            <a:ext cx="1997689" cy="149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im0-tub-ru.yandex.net/i?id=42be7cccf6d180bc59db763684f1ce0f&amp;n=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04770"/>
            <a:ext cx="1281296" cy="1382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57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211144" cy="576064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Работа с родителями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80728"/>
            <a:ext cx="7427168" cy="5145435"/>
          </a:xfrm>
        </p:spPr>
        <p:txBody>
          <a:bodyPr/>
          <a:lstStyle/>
          <a:p>
            <a:r>
              <a:rPr lang="ru-RU" sz="2400" dirty="0" smtClean="0"/>
              <a:t>Индивидуальные беседы, консультации.</a:t>
            </a:r>
          </a:p>
          <a:p>
            <a:r>
              <a:rPr lang="ru-RU" sz="2400" dirty="0" smtClean="0"/>
              <a:t>Наглядная информация в виде стендов, папок-передвижек, буклетов.</a:t>
            </a:r>
          </a:p>
          <a:p>
            <a:endParaRPr lang="ru-RU" sz="2400" dirty="0"/>
          </a:p>
        </p:txBody>
      </p:sp>
      <p:pic>
        <p:nvPicPr>
          <p:cNvPr id="4" name="Рисунок 3" descr="http://detsad27.org/wp-content/uploads/2017/05/135-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7" b="2849"/>
          <a:stretch/>
        </p:blipFill>
        <p:spPr bwMode="auto">
          <a:xfrm>
            <a:off x="1475656" y="2348880"/>
            <a:ext cx="2088232" cy="288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tatm\AppData\Local\Temp\ok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49"/>
          <a:stretch/>
        </p:blipFill>
        <p:spPr bwMode="auto">
          <a:xfrm>
            <a:off x="4860032" y="2348880"/>
            <a:ext cx="3286080" cy="21108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C:\Users\tatm\Pictures\безопасность\телефон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008" y="4221088"/>
            <a:ext cx="3275856" cy="2319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tatm\Pictures\безопасность\тел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264" y="4797152"/>
            <a:ext cx="2592288" cy="1296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69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116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Понятным и доступным для дошкольника видом деятельности является игра</vt:lpstr>
      <vt:lpstr>Презентация PowerPoint</vt:lpstr>
      <vt:lpstr>Презентация PowerPoint</vt:lpstr>
      <vt:lpstr> Особенность дошкольников такова, что они не любят строгие назидания, нравоучения и предупреждения. Более эффективный способ воздействия на них - художественное слово. С различными явлениями и ситуациями, которые выходят за границы их собственного опыта, дети знакомятся через загадки стихотворения, поговорки, сказки, рассказы.</vt:lpstr>
      <vt:lpstr> Для закрепления и лучшего восприятия бесед и просмотренного материала широко практикуются продуктивные виды деятельности такие как рисование, аппликация и т.п. </vt:lpstr>
      <vt:lpstr>Работа с родителями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tatm</cp:lastModifiedBy>
  <cp:revision>38</cp:revision>
  <dcterms:created xsi:type="dcterms:W3CDTF">2014-11-07T17:01:55Z</dcterms:created>
  <dcterms:modified xsi:type="dcterms:W3CDTF">2020-01-30T06:46:24Z</dcterms:modified>
</cp:coreProperties>
</file>