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9" r:id="rId4"/>
    <p:sldId id="261" r:id="rId5"/>
    <p:sldId id="280" r:id="rId6"/>
    <p:sldId id="283" r:id="rId7"/>
    <p:sldId id="284" r:id="rId8"/>
    <p:sldId id="285" r:id="rId9"/>
    <p:sldId id="271" r:id="rId10"/>
    <p:sldId id="287" r:id="rId11"/>
    <p:sldId id="288" r:id="rId12"/>
    <p:sldId id="273" r:id="rId13"/>
    <p:sldId id="274" r:id="rId14"/>
    <p:sldId id="275" r:id="rId15"/>
    <p:sldId id="276" r:id="rId16"/>
    <p:sldId id="289" r:id="rId17"/>
    <p:sldId id="286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13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788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93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407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074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09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224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334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327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998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65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099A1-5FC1-40EA-8496-261BAAB990B6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33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560840" cy="158417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mashulka" pitchFamily="2" charset="0"/>
              </a:rPr>
              <a:t>Арт-терапия как </a:t>
            </a:r>
            <a:r>
              <a:rPr lang="ru-RU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mashulka" pitchFamily="2" charset="0"/>
              </a:rPr>
              <a:t>здоровьесберегающая</a:t>
            </a:r>
            <a:r>
              <a:rPr lang="ru-RU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mashulka" pitchFamily="2" charset="0"/>
              </a:rPr>
              <a:t> технология в работе с детьми с ОВЗ</a:t>
            </a:r>
            <a:endParaRPr lang="ru-RU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mashulka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Подготовила</a:t>
            </a:r>
          </a:p>
          <a:p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оспитатель</a:t>
            </a:r>
          </a:p>
          <a:p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МБДОУ «Детский сад компенсирующего вида №17»</a:t>
            </a:r>
          </a:p>
          <a:p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Морозова Т.А.</a:t>
            </a:r>
          </a:p>
          <a:p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909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643192" cy="1296144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7030A0"/>
                </a:solidFill>
              </a:rPr>
              <a:t>Рисование пальцами , </a:t>
            </a:r>
            <a:br>
              <a:rPr lang="ru-RU" sz="3600" b="1" u="sng" dirty="0" smtClean="0">
                <a:solidFill>
                  <a:srgbClr val="7030A0"/>
                </a:solidFill>
              </a:rPr>
            </a:br>
            <a:r>
              <a:rPr lang="ru-RU" sz="3600" b="1" u="sng" dirty="0" smtClean="0">
                <a:solidFill>
                  <a:srgbClr val="7030A0"/>
                </a:solidFill>
              </a:rPr>
              <a:t>ладошками </a:t>
            </a:r>
            <a:endParaRPr lang="ru-RU" sz="3600" b="1" u="sng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Служит 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профилактикой и коррекцией тревожности, социальных </a:t>
            </a: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страхов, подавленности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047" y="531021"/>
            <a:ext cx="1993218" cy="13282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5220" y="2883909"/>
            <a:ext cx="2506167" cy="17647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5220" y="4694608"/>
            <a:ext cx="2620045" cy="17161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11" y="3405101"/>
            <a:ext cx="5208629" cy="292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7030A0"/>
                </a:solidFill>
              </a:rPr>
              <a:t>Монотипия </a:t>
            </a:r>
            <a:endParaRPr lang="ru-RU" b="1" u="sng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Рисование </a:t>
            </a:r>
            <a:r>
              <a:rPr lang="ru-RU" sz="2800" dirty="0"/>
              <a:t>на одной стороне бумаги, которую потом складывают пополам. Используется для снижения агрессии.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24944"/>
            <a:ext cx="3425100" cy="2344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3456384" cy="2688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16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76673"/>
            <a:ext cx="7416824" cy="1563036"/>
          </a:xfrm>
        </p:spPr>
        <p:txBody>
          <a:bodyPr>
            <a:normAutofit fontScale="90000"/>
          </a:bodyPr>
          <a:lstStyle/>
          <a:p>
            <a:r>
              <a:rPr lang="ru-RU" sz="4000" b="1" u="sng" dirty="0" smtClean="0">
                <a:solidFill>
                  <a:srgbClr val="7030A0"/>
                </a:solidFill>
              </a:rPr>
              <a:t>Рисование сухими листьями</a:t>
            </a:r>
            <a:br>
              <a:rPr lang="ru-RU" sz="4000" b="1" u="sng" dirty="0" smtClean="0">
                <a:solidFill>
                  <a:srgbClr val="7030A0"/>
                </a:solidFill>
              </a:rPr>
            </a:br>
            <a:r>
              <a:rPr lang="ru-RU" sz="3600" b="1" u="sng" dirty="0" smtClean="0">
                <a:solidFill>
                  <a:srgbClr val="7030A0"/>
                </a:solidFill>
              </a:rPr>
              <a:t>(сыпучими материалами и продуктами)</a:t>
            </a:r>
            <a:r>
              <a:rPr lang="ru-RU" sz="3600" dirty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b="1" u="sng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916832"/>
            <a:ext cx="7859216" cy="42093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одходит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детям с выраженной моторной неловкостью, негативизмом,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зажатостью, способствует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процессу адаптации в новом пространстве, дарит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чувство успешности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1509">
            <a:off x="569254" y="3203539"/>
            <a:ext cx="1989335" cy="13769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25070">
            <a:off x="1162779" y="4846221"/>
            <a:ext cx="2016994" cy="15127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612679"/>
            <a:ext cx="3001275" cy="225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14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143000"/>
          </a:xfrm>
        </p:spPr>
        <p:txBody>
          <a:bodyPr/>
          <a:lstStyle/>
          <a:p>
            <a:r>
              <a:rPr lang="ru-RU" b="1" u="sng" dirty="0" smtClean="0">
                <a:solidFill>
                  <a:srgbClr val="7030A0"/>
                </a:solidFill>
              </a:rPr>
              <a:t>Рисование по мокрому листу</a:t>
            </a:r>
            <a:endParaRPr lang="ru-RU" b="1" u="sng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00200"/>
            <a:ext cx="807524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  Данная </a:t>
            </a:r>
            <a:r>
              <a:rPr lang="ru-RU" sz="2400" dirty="0"/>
              <a:t>техника способствует снятию напряжения, гармонизации эмоционального состояния, а также используется в работе с </a:t>
            </a:r>
            <a:r>
              <a:rPr lang="ru-RU" sz="2400" dirty="0" err="1"/>
              <a:t>гиперактивными</a:t>
            </a:r>
            <a:r>
              <a:rPr lang="ru-RU" sz="2400" dirty="0"/>
              <a:t> </a:t>
            </a:r>
            <a:r>
              <a:rPr lang="ru-RU" sz="2400" dirty="0" smtClean="0"/>
              <a:t> детьми.</a:t>
            </a:r>
            <a:endParaRPr lang="ru-RU" sz="24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97226" y="3257192"/>
            <a:ext cx="2525009" cy="171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9407">
            <a:off x="762210" y="3987975"/>
            <a:ext cx="3040449" cy="1991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16666">
            <a:off x="4036133" y="3290028"/>
            <a:ext cx="2365109" cy="164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err="1" smtClean="0">
                <a:solidFill>
                  <a:srgbClr val="7030A0"/>
                </a:solidFill>
              </a:rPr>
              <a:t>Кляксография</a:t>
            </a:r>
            <a:r>
              <a:rPr lang="ru-RU" b="1" u="sng" dirty="0" smtClean="0">
                <a:solidFill>
                  <a:srgbClr val="7030A0"/>
                </a:solidFill>
              </a:rPr>
              <a:t> </a:t>
            </a:r>
            <a:endParaRPr lang="ru-RU" b="1" u="sng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err="1"/>
              <a:t>Кляксография</a:t>
            </a:r>
            <a:r>
              <a:rPr lang="ru-RU" sz="2400" dirty="0"/>
              <a:t> — это рисование пятнами. Суть данной </a:t>
            </a:r>
            <a:r>
              <a:rPr lang="ru-RU" sz="2400" dirty="0" smtClean="0"/>
              <a:t>техники </a:t>
            </a:r>
            <a:r>
              <a:rPr lang="ru-RU" sz="2400" dirty="0"/>
              <a:t>заключается в том, чтобы разглядеть в кляксе какой-то образ и дополнить его деталями.</a:t>
            </a:r>
          </a:p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284984"/>
            <a:ext cx="2569871" cy="1927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09615"/>
            <a:ext cx="4846333" cy="363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03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Рисование мыльными пузырями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Детям предлагают выдувать пузыри через трубочку для вытеснения агрессии.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84984"/>
            <a:ext cx="4078784" cy="2290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285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899" y="548679"/>
            <a:ext cx="8229600" cy="2088233"/>
          </a:xfrm>
        </p:spPr>
        <p:txBody>
          <a:bodyPr>
            <a:noAutofit/>
          </a:bodyPr>
          <a:lstStyle/>
          <a:p>
            <a:r>
              <a:rPr lang="ru-RU" sz="28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Рисование предметами </a:t>
            </a:r>
            <a:br>
              <a:rPr lang="ru-RU" sz="32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окружающего пространства</a:t>
            </a:r>
            <a:r>
              <a:rPr lang="ru-RU" sz="32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(мятой </a:t>
            </a:r>
            <a:r>
              <a:rPr lang="ru-RU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бумагой, резиновым игрушками, кубиками, губками, зубными щетками, палочками, </a:t>
            </a:r>
            <a:r>
              <a:rPr lang="ru-RU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нитками, листьями</a:t>
            </a:r>
            <a:r>
              <a:rPr lang="ru-RU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коктейльными соломинками, ластиками</a:t>
            </a:r>
            <a:r>
              <a:rPr lang="ru-RU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Служит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ребёнка  возрастанием самооценки,</a:t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появления сил для выдвижения и отстаивания собственных идей.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3645024"/>
            <a:ext cx="3775639" cy="283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2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u="sng" dirty="0" smtClean="0">
                <a:solidFill>
                  <a:srgbClr val="7030A0"/>
                </a:solidFill>
              </a:rPr>
              <a:t>Коллаж</a:t>
            </a:r>
            <a:endParaRPr lang="ru-RU" b="1" u="sng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Направлен на </a:t>
            </a:r>
            <a:r>
              <a:rPr lang="ru-RU" sz="2400" dirty="0"/>
              <a:t>развитие </a:t>
            </a:r>
            <a:r>
              <a:rPr lang="ru-RU" sz="2400" dirty="0" err="1"/>
              <a:t>самоинтереса</a:t>
            </a:r>
            <a:r>
              <a:rPr lang="ru-RU" sz="2400" dirty="0"/>
              <a:t>, повышение самооценки, рефлексия различных «Я-схем», развитие креативности. Ход работы: необходимо вырезать из газет и журналов картинки, лозунги, слова, части текста и из них составить композицию на заданную тему. 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573016"/>
            <a:ext cx="3740676" cy="225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7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7030A0"/>
                </a:solidFill>
              </a:rPr>
              <a:t>Результат работы по методу</a:t>
            </a:r>
            <a:br>
              <a:rPr lang="ru-RU" b="1" u="sng" dirty="0" smtClean="0">
                <a:solidFill>
                  <a:srgbClr val="7030A0"/>
                </a:solidFill>
              </a:rPr>
            </a:br>
            <a:r>
              <a:rPr lang="ru-RU" b="1" u="sng" dirty="0" smtClean="0">
                <a:solidFill>
                  <a:srgbClr val="7030A0"/>
                </a:solidFill>
              </a:rPr>
              <a:t>арт-терапии</a:t>
            </a:r>
            <a:endParaRPr lang="ru-RU" b="1" u="sng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1. Обеспечивает эффективное эмоциональное реагирование, придает ему (даже в случае агрессивного проявления) социально приемлемые, допустимые формы.</a:t>
            </a:r>
          </a:p>
          <a:p>
            <a:endParaRPr lang="ru-RU" sz="1600" dirty="0"/>
          </a:p>
          <a:p>
            <a:r>
              <a:rPr lang="ru-RU" sz="1600" dirty="0"/>
              <a:t>2. Облегчает процесс коммуникации для замкнутых, стеснительных или </a:t>
            </a:r>
            <a:r>
              <a:rPr lang="ru-RU" sz="1600" dirty="0" err="1"/>
              <a:t>слабоориентированных</a:t>
            </a:r>
            <a:r>
              <a:rPr lang="ru-RU" sz="1600" dirty="0"/>
              <a:t> на общение детей с ОВЗ.</a:t>
            </a:r>
          </a:p>
          <a:p>
            <a:endParaRPr lang="ru-RU" sz="1600" dirty="0"/>
          </a:p>
          <a:p>
            <a:r>
              <a:rPr lang="ru-RU" sz="1600" dirty="0"/>
              <a:t>3. Дает возможность невербального контакта (опосредованного продуктом арт-терапии), способствует преодолению коммуникативных барьеров и психологических защит.</a:t>
            </a:r>
          </a:p>
          <a:p>
            <a:endParaRPr lang="ru-RU" sz="1600" dirty="0"/>
          </a:p>
          <a:p>
            <a:r>
              <a:rPr lang="ru-RU" sz="1600" dirty="0"/>
              <a:t>4. Создает благоприятные условия для развития произвольности и способности к </a:t>
            </a:r>
            <a:r>
              <a:rPr lang="ru-RU" sz="1600" dirty="0" err="1"/>
              <a:t>саморегуляции</a:t>
            </a:r>
            <a:r>
              <a:rPr lang="ru-RU" sz="1600" dirty="0"/>
              <a:t>. Эти условия обеспечиваются за счет того, что изобразительная деятельность требует планирования и регуляции деятельности на пути достижения целей.</a:t>
            </a:r>
          </a:p>
          <a:p>
            <a:endParaRPr lang="ru-RU" sz="1600" dirty="0"/>
          </a:p>
          <a:p>
            <a:r>
              <a:rPr lang="ru-RU" sz="1600" dirty="0"/>
              <a:t>5. Существенно повышает личностную ценность, содействует формированию позитивной «Я-концепции» и повышению уверенности в себе за счет социального признания ценности продукта, созданного ребенком с ОВЗ</a:t>
            </a:r>
          </a:p>
        </p:txBody>
      </p:sp>
    </p:spTree>
    <p:extLst>
      <p:ext uri="{BB962C8B-B14F-4D97-AF65-F5344CB8AC3E}">
        <p14:creationId xmlns:p14="http://schemas.microsoft.com/office/powerpoint/2010/main" val="246355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76672"/>
            <a:ext cx="7920880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algn="just">
              <a:buBlip>
                <a:blip r:embed="rId2"/>
              </a:buBlip>
            </a:pPr>
            <a:r>
              <a:rPr lang="ru-RU" b="1" u="sng" dirty="0" smtClean="0">
                <a:solidFill>
                  <a:srgbClr val="7030A0"/>
                </a:solidFill>
              </a:rPr>
              <a:t> Арт-терапия</a:t>
            </a:r>
            <a:r>
              <a:rPr lang="ru-RU" dirty="0" smtClean="0"/>
              <a:t> – </a:t>
            </a:r>
            <a:r>
              <a:rPr lang="ru-RU" sz="2800" dirty="0" smtClean="0"/>
              <a:t>в переводе с греческого означает «</a:t>
            </a:r>
            <a:r>
              <a:rPr lang="ru-RU" sz="2800" dirty="0"/>
              <a:t>л</a:t>
            </a:r>
            <a:r>
              <a:rPr lang="ru-RU" sz="2800" dirty="0" smtClean="0"/>
              <a:t>ечение искусством» и представляет собой методику лечения, </a:t>
            </a:r>
            <a:r>
              <a:rPr lang="ru-RU" sz="2800" dirty="0" err="1" smtClean="0"/>
              <a:t>здоровьесбережения</a:t>
            </a:r>
            <a:r>
              <a:rPr lang="ru-RU" sz="2800" dirty="0" smtClean="0"/>
              <a:t> при помощи художественного искусства и творчества.</a:t>
            </a:r>
            <a:endParaRPr lang="ru-RU" dirty="0" smtClean="0"/>
          </a:p>
          <a:p>
            <a:pPr algn="just">
              <a:buBlip>
                <a:blip r:embed="rId2"/>
              </a:buBlip>
            </a:pPr>
            <a:r>
              <a:rPr lang="ru-RU" sz="2800" dirty="0" smtClean="0"/>
              <a:t>Арт-терапия считается одной  из наиболее мягких, но эффективных методик используемых в работе психологами, психотерапевтами и педагогами.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66453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99412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Цель и задачи арт-терапии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560" y="1340768"/>
            <a:ext cx="8075240" cy="525658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altLang="ru-RU" sz="3600" b="1" dirty="0">
                <a:latin typeface="Calibri" panose="020F0502020204030204" pitchFamily="34" charset="0"/>
                <a:cs typeface="Calibri" panose="020F0502020204030204" pitchFamily="34" charset="0"/>
              </a:rPr>
              <a:t>Цель</a:t>
            </a:r>
            <a:r>
              <a:rPr lang="ru-RU" alt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: гармонизация развития личности через развитие способности самовыражения и самопознания.</a:t>
            </a:r>
          </a:p>
          <a:p>
            <a:pPr marL="0" indent="0">
              <a:buNone/>
            </a:pPr>
            <a:endParaRPr lang="ru-RU" altLang="ru-RU" i="1" u="sng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altLang="ru-RU" b="1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Задачи</a:t>
            </a:r>
            <a:r>
              <a:rPr lang="ru-RU" altLang="ru-RU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altLang="ru-RU" i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625475" indent="-625475">
              <a:lnSpc>
                <a:spcPct val="120000"/>
              </a:lnSpc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Расширять эмоциональный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опыт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625475" indent="-625475">
              <a:lnSpc>
                <a:spcPct val="120000"/>
              </a:lnSpc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Снижать импульсивность, тревогу, агрессию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детей.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5475" indent="-625475">
              <a:lnSpc>
                <a:spcPct val="120000"/>
              </a:lnSpc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Снижать эмоциональное и мышечное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напряжение.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5475" indent="-625475">
              <a:lnSpc>
                <a:spcPct val="120000"/>
              </a:lnSpc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Совершенствовать коммуникативные навыки и творческие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способности.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5475" indent="-625475">
              <a:lnSpc>
                <a:spcPct val="120000"/>
              </a:lnSpc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Воспитывать межличностное доверие и групповое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сотрудничество.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5475" indent="-625475">
              <a:lnSpc>
                <a:spcPct val="120000"/>
              </a:lnSpc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Развивать познавательные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процессы.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5475" indent="-625475">
              <a:lnSpc>
                <a:spcPct val="120000"/>
              </a:lnSpc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Развивать чувственный аппарат на основе сенсорных эталонов.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788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8640"/>
            <a:ext cx="8064896" cy="48902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u="sng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В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отличие от занятий, направленных на систематическое обучение какому-либо искусству, занятия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арт-терапией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носят скорее спонтанный характер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направлены не на результат, а на сам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творческий процесс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Арт-терапия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развивает творческие</a:t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возможности и является хорошим способом социальной адаптации, т. к. она в основном использует средства невербального общения. Это очень важно</a:t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людей, которым сложно выразить свои мысли в словах. </a:t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87211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Виды арт-терапии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err="1" smtClean="0"/>
              <a:t>Изотерапия</a:t>
            </a:r>
            <a:endParaRPr lang="ru-RU" dirty="0" smtClean="0"/>
          </a:p>
          <a:p>
            <a:pPr algn="ctr"/>
            <a:r>
              <a:rPr lang="ru-RU" dirty="0" smtClean="0"/>
              <a:t>Музыкотерапия</a:t>
            </a:r>
          </a:p>
          <a:p>
            <a:pPr algn="ctr"/>
            <a:r>
              <a:rPr lang="ru-RU" dirty="0" err="1" smtClean="0"/>
              <a:t>Кинезитерапия</a:t>
            </a:r>
            <a:endParaRPr lang="ru-RU" dirty="0" smtClean="0"/>
          </a:p>
          <a:p>
            <a:pPr algn="ctr"/>
            <a:r>
              <a:rPr lang="ru-RU" dirty="0" err="1" smtClean="0"/>
              <a:t>Игротерапия</a:t>
            </a:r>
            <a:endParaRPr lang="ru-RU" dirty="0" smtClean="0"/>
          </a:p>
          <a:p>
            <a:pPr algn="ctr"/>
            <a:r>
              <a:rPr lang="ru-RU" dirty="0" err="1" smtClean="0"/>
              <a:t>Сказкотерапия</a:t>
            </a:r>
            <a:endParaRPr lang="ru-RU" dirty="0" smtClean="0"/>
          </a:p>
          <a:p>
            <a:pPr algn="ctr"/>
            <a:r>
              <a:rPr lang="ru-RU" dirty="0" err="1" smtClean="0"/>
              <a:t>Имаготерапия</a:t>
            </a:r>
            <a:endParaRPr lang="ru-RU" dirty="0" smtClean="0"/>
          </a:p>
          <a:p>
            <a:pPr algn="ctr"/>
            <a:r>
              <a:rPr lang="ru-RU" dirty="0" err="1" smtClean="0"/>
              <a:t>Библиотерапия</a:t>
            </a:r>
            <a:endParaRPr lang="ru-RU" dirty="0" smtClean="0"/>
          </a:p>
          <a:p>
            <a:pPr algn="ctr"/>
            <a:r>
              <a:rPr lang="ru-RU" dirty="0" err="1" smtClean="0"/>
              <a:t>Мульттерапия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Песочная терапия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522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836712"/>
            <a:ext cx="7283152" cy="936104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Каждый 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из видов </a:t>
            </a:r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арт-терапии 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имеет свои методики, которые базируются на «переключении» активности полушарий головного мозга</a:t>
            </a:r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988840"/>
            <a:ext cx="7920880" cy="468052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Левое </a:t>
            </a:r>
            <a:r>
              <a:rPr lang="ru-RU" sz="3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полушарие – это своеобразный цензор, разум, сознание, которое подчас не пропускает наружу искренние чувства, подавляя их</a:t>
            </a:r>
            <a:r>
              <a:rPr lang="ru-RU" sz="3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Правое - активизируется во время творческой деятельности, запускает бессознательные процессы, открывающие путь к выражению </a:t>
            </a:r>
            <a:r>
              <a:rPr lang="ru-RU" sz="3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подлинных переживаний.</a:t>
            </a:r>
          </a:p>
          <a:p>
            <a:pPr algn="just"/>
            <a:r>
              <a:rPr lang="ru-RU" sz="3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результате </a:t>
            </a:r>
            <a:r>
              <a:rPr lang="ru-RU" sz="3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арт-терапевтических </a:t>
            </a:r>
            <a:r>
              <a:rPr lang="ru-RU" sz="3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занятий полушария начинают «дружно» работать вместе, и работа эта направлена на осознание и исправление внутренних,</a:t>
            </a:r>
            <a:br>
              <a:rPr lang="ru-RU" sz="3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бессознательных проблем: страхов, комплексов, «зажимов» и т.д.</a:t>
            </a:r>
            <a:br>
              <a:rPr lang="ru-RU" sz="3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95276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sz="4000" b="1" u="sng" dirty="0" err="1" smtClean="0">
                <a:solidFill>
                  <a:srgbClr val="7030A0"/>
                </a:solidFill>
              </a:rPr>
              <a:t>Изотерапия</a:t>
            </a:r>
            <a:r>
              <a:rPr lang="ru-RU" sz="4000" b="1" u="sng" dirty="0" smtClean="0">
                <a:solidFill>
                  <a:srgbClr val="7030A0"/>
                </a:solidFill>
              </a:rPr>
              <a:t> (принципы)</a:t>
            </a:r>
            <a:br>
              <a:rPr lang="ru-RU" sz="4000" b="1" u="sng" dirty="0" smtClean="0">
                <a:solidFill>
                  <a:srgbClr val="7030A0"/>
                </a:solidFill>
              </a:rPr>
            </a:br>
            <a:r>
              <a:rPr lang="ru-RU" sz="2700" dirty="0"/>
              <a:t>Терапия изобразительным творчеством, в первую очередь рисованием. </a:t>
            </a:r>
            <a:br>
              <a:rPr lang="ru-RU" sz="27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147248" cy="465313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Изобразительные техники и способы должны быть нетрадиционными. </a:t>
            </a: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Изобразительные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средства подбираются по принципу простоты и эффектности; ребенок не должен иметь затруднения в создании изображения с помощью этой техники; даже малейшие усилия должны быть интересны, оригинальны, приятны. </a:t>
            </a:r>
            <a:endParaRPr lang="ru-RU" sz="2400" dirty="0"/>
          </a:p>
          <a:p>
            <a:pPr algn="just"/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Имеет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значение получение ребёнком необычного опыта. Раз опыт необычен, то при его приобретении снижается контроль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сознания, ослабевают механизмы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защиты. В таком изображении присутствует больше свободы самовыражения, а значит, неосознанной информации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Главное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условие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детской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арт-терапии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доступность средств, привлекательность, понятность и безопасность.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47085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1143000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7030A0"/>
                </a:solidFill>
              </a:rPr>
              <a:t>Приемы </a:t>
            </a:r>
            <a:r>
              <a:rPr lang="ru-RU" b="1" u="sng" dirty="0" err="1" smtClean="0">
                <a:solidFill>
                  <a:srgbClr val="7030A0"/>
                </a:solidFill>
              </a:rPr>
              <a:t>изотерапии</a:t>
            </a:r>
            <a:endParaRPr lang="ru-RU" b="1" u="sng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31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7030A0"/>
                </a:solidFill>
              </a:rPr>
              <a:t>Каракули</a:t>
            </a:r>
            <a:endParaRPr lang="ru-RU" b="1" u="sng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2"/>
            <a:ext cx="8075240" cy="492941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/>
              <a:t> </a:t>
            </a:r>
            <a:r>
              <a:rPr lang="ru-RU" sz="2400" dirty="0"/>
              <a:t>Каракули помогают расшевелить ребёнка, дают почувствовать нажим карандаша или мелка, снимают мышечное </a:t>
            </a:r>
            <a:r>
              <a:rPr lang="ru-RU" sz="2400" dirty="0" smtClean="0"/>
              <a:t>напряжение.</a:t>
            </a:r>
            <a:endParaRPr lang="ru-RU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180" y="2913979"/>
            <a:ext cx="335164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30" y="2637684"/>
            <a:ext cx="3744416" cy="278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55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622</Words>
  <Application>Microsoft Office PowerPoint</Application>
  <PresentationFormat>Экран (4:3)</PresentationFormat>
  <Paragraphs>70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Romashulka</vt:lpstr>
      <vt:lpstr>Times New Roman</vt:lpstr>
      <vt:lpstr>Тема Office</vt:lpstr>
      <vt:lpstr>Арт-терапия как здоровьесберегающая технология в работе с детьми с ОВЗ</vt:lpstr>
      <vt:lpstr>Презентация PowerPoint</vt:lpstr>
      <vt:lpstr>Цель и задачи арт-терапии</vt:lpstr>
      <vt:lpstr>Презентация PowerPoint</vt:lpstr>
      <vt:lpstr>Виды арт-терапии</vt:lpstr>
      <vt:lpstr> Каждый из видов арт-терапии имеет свои методики, которые базируются на «переключении» активности полушарий головного мозга.   </vt:lpstr>
      <vt:lpstr>Изотерапия (принципы) Терапия изобразительным творчеством, в первую очередь рисованием.  </vt:lpstr>
      <vt:lpstr>Приемы изотерапии</vt:lpstr>
      <vt:lpstr>Каракули</vt:lpstr>
      <vt:lpstr>Рисование пальцами ,  ладошками </vt:lpstr>
      <vt:lpstr>Монотипия </vt:lpstr>
      <vt:lpstr>Рисование сухими листьями (сыпучими материалами и продуктами)  </vt:lpstr>
      <vt:lpstr>Рисование по мокрому листу</vt:lpstr>
      <vt:lpstr>Кляксография </vt:lpstr>
      <vt:lpstr>      Рисование мыльными пузырями</vt:lpstr>
      <vt:lpstr> Рисование предметами  окружающего пространства (мятой бумагой, резиновым игрушками, кубиками, губками, зубными щетками, палочками, нитками, листьями, коктейльными соломинками, ластиками) </vt:lpstr>
      <vt:lpstr>Коллаж</vt:lpstr>
      <vt:lpstr>Результат работы по методу арт-терапии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Natasha</dc:creator>
  <cp:lastModifiedBy>User</cp:lastModifiedBy>
  <cp:revision>48</cp:revision>
  <dcterms:created xsi:type="dcterms:W3CDTF">2015-02-12T11:22:36Z</dcterms:created>
  <dcterms:modified xsi:type="dcterms:W3CDTF">2023-10-10T17:56:06Z</dcterms:modified>
</cp:coreProperties>
</file>