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66" r:id="rId13"/>
    <p:sldId id="267" r:id="rId14"/>
    <p:sldId id="269" r:id="rId15"/>
    <p:sldId id="268" r:id="rId16"/>
  </p:sldIdLst>
  <p:sldSz cx="9144000" cy="6858000" type="screen4x3"/>
  <p:notesSz cx="6858000" cy="9144000"/>
  <p:defaultTextStyle>
    <a:defPPr>
      <a:defRPr lang="ru-R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anose="020F05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F2D"/>
    <a:srgbClr val="E4AECF"/>
    <a:srgbClr val="00E300"/>
    <a:srgbClr val="F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985" autoAdjust="0"/>
    <p:restoredTop sz="94660"/>
  </p:normalViewPr>
  <p:slideViewPr>
    <p:cSldViewPr snapToGrid="0">
      <p:cViewPr varScale="1">
        <p:scale>
          <a:sx n="115" d="100"/>
          <a:sy n="115" d="100"/>
        </p:scale>
        <p:origin x="1416" y="11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28650" y="1435100"/>
            <a:ext cx="7772400" cy="965199"/>
          </a:xfrm>
          <a:solidFill>
            <a:srgbClr val="FFC000"/>
          </a:solidFill>
          <a:ln>
            <a:solidFill>
              <a:schemeClr val="bg1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 anchor="b"/>
          <a:lstStyle>
            <a:lvl1pPr algn="ctr">
              <a:defRPr sz="6000" b="1">
                <a:solidFill>
                  <a:schemeClr val="bg1"/>
                </a:solidFill>
              </a:defRPr>
            </a:lvl1pPr>
          </a:lstStyle>
          <a:p>
            <a:r>
              <a:rPr lang="ru-RU" dirty="0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65200" y="2725738"/>
            <a:ext cx="6858000" cy="474662"/>
          </a:xfrm>
          <a:solidFill>
            <a:schemeClr val="lt1">
              <a:alpha val="74000"/>
            </a:schemeClr>
          </a:solidFill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2F2EEC8-0E44-4158-B759-7C5B35A6419D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DFBA003-982B-48E4-8BD7-7C45B1D8EB5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0296265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7C69BCB-55A9-4116-8D25-CD68FB97D8D9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CE257B7-2BDD-481F-9937-0D1281B90378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0235827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62BBDC6-F90E-47DB-A7FD-FBCA712C0D30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26A786F-0CF5-44DD-ADF5-B676CDED4CE7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891156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solidFill>
            <a:srgbClr val="FFC000"/>
          </a:solidFill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none"/>
        </p:style>
        <p:txBody>
          <a:bodyPr/>
          <a:lstStyle>
            <a:lvl1pPr algn="ctr">
              <a:defRPr b="1">
                <a:solidFill>
                  <a:schemeClr val="bg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solidFill>
            <a:schemeClr val="lt1">
              <a:alpha val="81000"/>
            </a:schemeClr>
          </a:solidFill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78D55D-F126-4902-AF46-D799F3CC7AB2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B38D1E-B222-4077-8382-0971FD59E76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5983001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A3084B-51CE-477A-93F1-5CB0FD6E114C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C90B80C-83D2-48A9-B535-AA61C47D83A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89051041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86047A7-883A-4033-8ACC-B0EA6EE93391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9D4C074-3766-4F3A-93FD-BCBB24EB545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0497469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BDC7DC-1459-43C2-88F2-24D17E64273E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48BB9C-0855-4374-BE16-BBC38601E579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17617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1F1F7B2-5D41-4142-AEBB-A13FDD9600A6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CB3E5F-9DB2-4C9B-BFC4-185848D03F3D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12506625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1E1D32-4F80-4CE7-9053-B868E53A9F19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A034D94-410F-48ED-A44F-B82F058544EC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4236319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8BC5257-BE7A-4752-9223-DEAC04CF9CE0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91AA301-5EDC-4EA6-B50F-EAE7DD03A634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37651978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ru-RU" noProof="0" smtClean="0"/>
              <a:t>Вставка рисунка</a:t>
            </a:r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28295F9-A49A-4FB4-A1C4-C6DCC6610AB7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9C7D82-12B0-4A88-BA09-02C645AEE22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4886118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628650" y="365125"/>
            <a:ext cx="7886700" cy="13255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заголовка</a:t>
            </a:r>
            <a:endParaRPr lang="en-US" altLang="ru-RU" smtClean="0"/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628650" y="1825625"/>
            <a:ext cx="7886700" cy="43513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altLang="ru-RU" smtClean="0"/>
              <a:t>Образец текста</a:t>
            </a:r>
          </a:p>
          <a:p>
            <a:pPr lvl="1"/>
            <a:r>
              <a:rPr lang="ru-RU" altLang="ru-RU" smtClean="0"/>
              <a:t>Второй уровень</a:t>
            </a:r>
          </a:p>
          <a:p>
            <a:pPr lvl="2"/>
            <a:r>
              <a:rPr lang="ru-RU" altLang="ru-RU" smtClean="0"/>
              <a:t>Третий уровень</a:t>
            </a:r>
          </a:p>
          <a:p>
            <a:pPr lvl="3"/>
            <a:r>
              <a:rPr lang="ru-RU" altLang="ru-RU" smtClean="0"/>
              <a:t>Четвертый уровень</a:t>
            </a:r>
          </a:p>
          <a:p>
            <a:pPr lvl="4"/>
            <a:r>
              <a:rPr lang="ru-RU" altLang="ru-RU" smtClean="0"/>
              <a:t>Пятый уровень</a:t>
            </a:r>
            <a:endParaRPr lang="en-US" altLang="ru-RU" smtClean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0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90B1C1CA-F7C1-44D7-89B6-49EA293A280F}" type="datetimeFigureOut">
              <a:rPr lang="ru-RU"/>
              <a:pPr>
                <a:defRPr/>
              </a:pPr>
              <a:t>11.10.2023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0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eaLnBrk="1" fontAlgn="auto" hangingPunct="1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0"/>
            <a:ext cx="20574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4116E40C-F829-4EEB-AF4B-42C07E1B93B3}" type="slidenum">
              <a:rPr lang="ru-RU" altLang="ru-RU"/>
              <a:pPr>
                <a:defRPr/>
              </a:pPr>
              <a:t>‹#›</a:t>
            </a:fld>
            <a:endParaRPr lang="ru-RU" alt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31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jpeg"/><Relationship Id="rId5" Type="http://schemas.openxmlformats.org/officeDocument/2006/relationships/image" Target="../media/image29.jpeg"/><Relationship Id="rId4" Type="http://schemas.openxmlformats.org/officeDocument/2006/relationships/image" Target="../media/image28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34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jpeg"/><Relationship Id="rId3" Type="http://schemas.openxmlformats.org/officeDocument/2006/relationships/image" Target="../media/image19.jpeg"/><Relationship Id="rId7" Type="http://schemas.openxmlformats.org/officeDocument/2006/relationships/image" Target="../media/image23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jpeg"/><Relationship Id="rId5" Type="http://schemas.openxmlformats.org/officeDocument/2006/relationships/image" Target="../media/image21.jpeg"/><Relationship Id="rId4" Type="http://schemas.openxmlformats.org/officeDocument/2006/relationships/image" Target="../media/image20.jpeg"/><Relationship Id="rId9" Type="http://schemas.openxmlformats.org/officeDocument/2006/relationships/image" Target="../media/image25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52463" y="1754188"/>
            <a:ext cx="8183562" cy="3040062"/>
          </a:xfrm>
          <a:solidFill>
            <a:schemeClr val="accent4">
              <a:lumMod val="60000"/>
              <a:lumOff val="40000"/>
            </a:schemeClr>
          </a:solidFill>
          <a:ln w="28575"/>
        </p:spPr>
        <p:txBody>
          <a:bodyPr rtlCol="0">
            <a:no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Итоговая презентация для родителей воспитанников  старше-подготовительной группы</a:t>
            </a:r>
            <a:b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Воспитатели: Морозова Т.А, </a:t>
            </a:r>
            <a:r>
              <a:rPr lang="ru-RU" sz="4400" dirty="0" err="1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Евсеенкова</a:t>
            </a:r>
            <a:r>
              <a:rPr lang="ru-RU" sz="44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В.М.</a:t>
            </a:r>
            <a:endParaRPr lang="ru-RU" sz="44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 rot="10800000" flipV="1">
            <a:off x="6886575" y="5597525"/>
            <a:ext cx="1763713" cy="866775"/>
          </a:xfrm>
          <a:solidFill>
            <a:schemeClr val="bg1">
              <a:alpha val="74117"/>
            </a:schemeClr>
          </a:solidFill>
          <a:ln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eaLnBrk="1" hangingPunct="1">
              <a:buFont typeface="Arial" charset="0"/>
              <a:buNone/>
              <a:defRPr/>
            </a:pP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2019-2020</a:t>
            </a:r>
          </a:p>
          <a:p>
            <a:pPr eaLnBrk="1" hangingPunct="1">
              <a:buFont typeface="Arial" charset="0"/>
              <a:buNone/>
              <a:defRPr/>
            </a:pPr>
            <a:r>
              <a:rPr lang="ru-RU" b="1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</a:t>
            </a:r>
            <a:r>
              <a:rPr lang="ru-RU" b="1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ч. год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1074738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раздник посвященный  Дню защитника отечества 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 ну-ка, папы!»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D:\Восстановленное\ФОТО\весна2019-зима2020\DSC_2935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505" b="14150"/>
          <a:stretch/>
        </p:blipFill>
        <p:spPr>
          <a:xfrm>
            <a:off x="3117641" y="1704372"/>
            <a:ext cx="2254779" cy="261623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17sp.detkin-club.ru/editor/2210/images/5b989754f0e2fa52b9eeb92943bf7679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69"/>
          <a:stretch/>
        </p:blipFill>
        <p:spPr bwMode="auto">
          <a:xfrm rot="5094802">
            <a:off x="6044388" y="1426587"/>
            <a:ext cx="2434016" cy="249599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https://sun9-38.userapi.com/c855720/v855720369/20bbc8/X9YqBYWB2iE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417" t="16986" b="19281"/>
          <a:stretch/>
        </p:blipFill>
        <p:spPr bwMode="auto">
          <a:xfrm rot="442150">
            <a:off x="275302" y="4148973"/>
            <a:ext cx="2015455" cy="214860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6386" name="Picture 2" descr="http://17sp.detkin-club.ru/editor/2210/images/599d03b48bee2b62f0e47dd6a2136481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2787">
            <a:off x="410659" y="1279937"/>
            <a:ext cx="1926046" cy="25680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88" name="Picture 4" descr="http://17sp.detkin-club.ru/editor/2210/images/fe03619a68b4ab52a81074c081fa41b9.jpg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2724" r="5708" b="26499"/>
          <a:stretch/>
        </p:blipFill>
        <p:spPr bwMode="auto">
          <a:xfrm>
            <a:off x="2590195" y="4635611"/>
            <a:ext cx="3309673" cy="19083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6390" name="Picture 6" descr="http://17sp.detkin-club.ru/editor/2210/images/1bd431cf8fdad910451d0202bb0bb219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245" b="11703"/>
          <a:stretch/>
        </p:blipFill>
        <p:spPr bwMode="auto">
          <a:xfrm>
            <a:off x="6389375" y="3997453"/>
            <a:ext cx="2386345" cy="24516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445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>
              <a:defRPr/>
            </a:pP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ыставка «Чудеса для детей из ненужных вещей»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291" name="Объект 2"/>
          <p:cNvSpPr>
            <a:spLocks noGrp="1"/>
          </p:cNvSpPr>
          <p:nvPr>
            <p:ph idx="1"/>
          </p:nvPr>
        </p:nvSpPr>
        <p:spPr>
          <a:solidFill>
            <a:schemeClr val="bg1">
              <a:alpha val="81175"/>
            </a:schemeClr>
          </a:solidFill>
        </p:spPr>
        <p:txBody>
          <a:bodyPr/>
          <a:lstStyle/>
          <a:p>
            <a:endParaRPr lang="ru-RU" altLang="ru-RU" smtClean="0"/>
          </a:p>
        </p:txBody>
      </p:sp>
      <p:pic>
        <p:nvPicPr>
          <p:cNvPr id="27650" name="Picture 2" descr="C:\Users\tatm\AppData\Local\Temp\IMG-20200605-WA0000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508" t="15354" r="17196" b="30408"/>
          <a:stretch/>
        </p:blipFill>
        <p:spPr bwMode="auto">
          <a:xfrm rot="441044">
            <a:off x="1461065" y="3478366"/>
            <a:ext cx="1815252" cy="25986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1" name="Picture 3" descr="C:\Users\tatm\AppData\Local\Temp\IMG-20200605-WA0001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2103"/>
          <a:stretch/>
        </p:blipFill>
        <p:spPr bwMode="auto">
          <a:xfrm rot="21317382">
            <a:off x="6386821" y="1575802"/>
            <a:ext cx="2355253" cy="284047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2" name="Picture 4" descr="C:\Users\tatm\AppData\Local\Temp\IMG-20200605-WA0002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4592"/>
          <a:stretch/>
        </p:blipFill>
        <p:spPr bwMode="auto">
          <a:xfrm rot="20960508">
            <a:off x="1097389" y="1363754"/>
            <a:ext cx="1720985" cy="169376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7653" name="Picture 5" descr="C:\Users\tatm\AppData\Local\Temp\IMG-20200605-WA0003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b="46129"/>
          <a:stretch/>
        </p:blipFill>
        <p:spPr bwMode="auto">
          <a:xfrm rot="427506">
            <a:off x="3630812" y="2500579"/>
            <a:ext cx="2349696" cy="267648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9215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утренник</a:t>
            </a:r>
            <a:r>
              <a:rPr lang="ru-RU" sz="2400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мастер-класс посвященный  8-му марта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D:\Восстановленное\ФОТО\импорт 2020\2020-03-22\280.jpg"/>
          <p:cNvPicPr>
            <a:picLocks noGrp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89" t="12430" r="7641" b="4029"/>
          <a:stretch/>
        </p:blipFill>
        <p:spPr>
          <a:xfrm>
            <a:off x="628650" y="1742581"/>
            <a:ext cx="7886700" cy="409197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813" y="127000"/>
            <a:ext cx="8770937" cy="900113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…и даже выставка  творческих работ к  юбилею Великой Победы</a:t>
            </a:r>
            <a:b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условиях самоизоляции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339" name="Объект 2"/>
          <p:cNvSpPr>
            <a:spLocks noGrp="1"/>
          </p:cNvSpPr>
          <p:nvPr>
            <p:ph idx="1"/>
          </p:nvPr>
        </p:nvSpPr>
        <p:spPr>
          <a:xfrm flipV="1">
            <a:off x="3557588" y="5500688"/>
            <a:ext cx="457200" cy="119062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pPr marL="0" indent="0" eaLnBrk="1" hangingPunct="1">
              <a:buFont typeface="Arial" panose="020B0604020202020204" pitchFamily="34" charset="0"/>
              <a:buNone/>
            </a:pPr>
            <a:endParaRPr lang="ru-RU" altLang="ru-RU" smtClean="0"/>
          </a:p>
        </p:txBody>
      </p:sp>
      <p:pic>
        <p:nvPicPr>
          <p:cNvPr id="17410" name="Picture 2" descr="C:\Users\tatm\AppData\Local\Temp\IMG-20200507-WA0001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0591"/>
          <a:stretch/>
        </p:blipFill>
        <p:spPr bwMode="auto">
          <a:xfrm rot="505869">
            <a:off x="6063355" y="1237671"/>
            <a:ext cx="2566535" cy="271741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1" name="Picture 3" descr="C:\Users\tatm\AppData\Local\Temp\IMG-20200508-WA0001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688"/>
          <a:stretch/>
        </p:blipFill>
        <p:spPr bwMode="auto">
          <a:xfrm rot="21323649">
            <a:off x="279784" y="2140886"/>
            <a:ext cx="2256680" cy="39264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2" name="Picture 4" descr="C:\Users\tatm\AppData\Local\Temp\IMG-20200506-WA0001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74842">
            <a:off x="5593880" y="3934694"/>
            <a:ext cx="2054700" cy="27396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7413" name="Picture 5" descr="C:\Users\tatm\AppData\Local\Temp\IMG-20200506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25641" y="1345242"/>
            <a:ext cx="2571594" cy="342879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5334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 еще мы были такими …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http://17sp.detkin-club.ru/editor/2210/images/3108a1f258ae69648f2b7241912fe765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720" b="24751"/>
          <a:stretch/>
        </p:blipFill>
        <p:spPr>
          <a:xfrm>
            <a:off x="315794" y="1072809"/>
            <a:ext cx="2324039" cy="2896079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:\Восстановленное\ФОТО\импорт 2020\2020-03-22\141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9361" b="13495"/>
          <a:stretch/>
        </p:blipFill>
        <p:spPr bwMode="auto">
          <a:xfrm>
            <a:off x="5756082" y="1022962"/>
            <a:ext cx="3220941" cy="219574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4340" name="Picture 4" descr="D:\Восстановленное\ФОТО\весна2019-зима2020\DSC_2849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642"/>
          <a:stretch/>
        </p:blipFill>
        <p:spPr bwMode="auto">
          <a:xfrm>
            <a:off x="151074" y="4244008"/>
            <a:ext cx="3315696" cy="1997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1" name="Picture 5" descr="D:\Восстановленное\ФОТО\весна2019-зима2020\DSC_2928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10061" y="3218708"/>
            <a:ext cx="2727297" cy="153410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4342" name="Picture 6" descr="D:\Восстановленное\ФОТО\весна2019-зима2020\DSC_2959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61672" y="4886992"/>
            <a:ext cx="3076811" cy="17307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9" name="Picture 8" descr="C:\Users\tatm\AppData\Local\Temp\DSC_2967.JP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2"/>
          <a:stretch/>
        </p:blipFill>
        <p:spPr bwMode="auto">
          <a:xfrm>
            <a:off x="2830664" y="1469840"/>
            <a:ext cx="2698420" cy="158942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563" y="365125"/>
            <a:ext cx="8270875" cy="277495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Выражаем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огромную благодарность всем родителям, которые не остались равнодушными к делам и проблемам детского сада и нашей группы!!!</a:t>
            </a:r>
            <a:r>
              <a:rPr lang="ru-RU" sz="4800" dirty="0"/>
              <a:t/>
            </a:r>
            <a:br>
              <a:rPr lang="ru-RU" sz="4800" dirty="0"/>
            </a:br>
            <a:endParaRPr lang="ru-RU" sz="4800" dirty="0"/>
          </a:p>
        </p:txBody>
      </p:sp>
      <p:sp>
        <p:nvSpPr>
          <p:cNvPr id="16387" name="Объект 2"/>
          <p:cNvSpPr>
            <a:spLocks noGrp="1"/>
          </p:cNvSpPr>
          <p:nvPr>
            <p:ph idx="1"/>
          </p:nvPr>
        </p:nvSpPr>
        <p:spPr>
          <a:xfrm>
            <a:off x="2719388" y="3792538"/>
            <a:ext cx="3919537" cy="469900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pPr marL="0" indent="0" algn="ctr" eaLnBrk="1" hangingPunct="1">
              <a:buFont typeface="Arial" panose="020B0604020202020204" pitchFamily="34" charset="0"/>
              <a:buNone/>
            </a:pPr>
            <a:r>
              <a:rPr lang="ru-RU" altLang="ru-RU" smtClean="0"/>
              <a:t>Спасибо за внимание!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84200" y="192088"/>
            <a:ext cx="7886700" cy="803275"/>
          </a:xfrm>
          <a:solidFill>
            <a:schemeClr val="accent4">
              <a:lumMod val="40000"/>
              <a:lumOff val="60000"/>
            </a:schemeClr>
          </a:solidFill>
          <a:ln w="19050">
            <a:solidFill>
              <a:schemeClr val="bg1"/>
            </a:solidFill>
          </a:ln>
        </p:spPr>
        <p:txBody>
          <a:bodyPr rtlCol="0">
            <a:normAutofit/>
          </a:bodyPr>
          <a:lstStyle/>
          <a:p>
            <a:pPr eaLnBrk="1" fontAlgn="auto" hangingPunct="1">
              <a:spcAft>
                <a:spcPts val="0"/>
              </a:spcAft>
              <a:defRPr/>
            </a:pPr>
            <a:r>
              <a:rPr lang="ru-RU" dirty="0" smtClean="0">
                <a:solidFill>
                  <a:schemeClr val="accent5">
                    <a:lumMod val="50000"/>
                  </a:schemeClr>
                </a:solidFill>
              </a:rPr>
              <a:t>Уважаемые родители!</a:t>
            </a:r>
            <a:endParaRPr lang="ru-RU" dirty="0">
              <a:solidFill>
                <a:schemeClr val="accent5">
                  <a:lumMod val="50000"/>
                </a:schemeClr>
              </a:solidFill>
            </a:endParaRPr>
          </a:p>
        </p:txBody>
      </p:sp>
      <p:sp>
        <p:nvSpPr>
          <p:cNvPr id="3075" name="Объект 2"/>
          <p:cNvSpPr>
            <a:spLocks noGrp="1"/>
          </p:cNvSpPr>
          <p:nvPr>
            <p:ph idx="1"/>
          </p:nvPr>
        </p:nvSpPr>
        <p:spPr>
          <a:xfrm>
            <a:off x="428625" y="1184275"/>
            <a:ext cx="8334375" cy="3403600"/>
          </a:xfrm>
          <a:solidFill>
            <a:schemeClr val="bg1">
              <a:alpha val="81175"/>
            </a:schemeClr>
          </a:solidFill>
        </p:spPr>
        <p:txBody>
          <a:bodyPr/>
          <a:lstStyle/>
          <a:p>
            <a:pPr marL="0" indent="0" algn="ctr"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Вот и закончился учебный год 2019-2020.</a:t>
            </a:r>
            <a:r>
              <a:rPr lang="ru-RU" sz="3200" b="1" dirty="0" smtClean="0">
                <a:solidFill>
                  <a:schemeClr val="accent5">
                    <a:lumMod val="50000"/>
                  </a:schemeClr>
                </a:solidFill>
              </a:rPr>
              <a:t>      </a:t>
            </a:r>
          </a:p>
          <a:p>
            <a:pPr marL="0" indent="0" algn="ctr"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Наши дети стали взрослее, многое узнали, многому научились.</a:t>
            </a:r>
          </a:p>
          <a:p>
            <a:pPr marL="0" indent="0" algn="ctr"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Хочется, чтобы расставание было приятным. </a:t>
            </a:r>
          </a:p>
          <a:p>
            <a:pPr marL="0" indent="0" algn="ctr" eaLnBrk="1" hangingPunct="1">
              <a:lnSpc>
                <a:spcPct val="100000"/>
              </a:lnSpc>
              <a:buFont typeface="Arial" charset="0"/>
              <a:buNone/>
              <a:defRPr/>
            </a:pPr>
            <a:r>
              <a:rPr lang="ru-RU" b="1" dirty="0" smtClean="0">
                <a:solidFill>
                  <a:schemeClr val="accent5">
                    <a:lumMod val="50000"/>
                  </a:schemeClr>
                </a:solidFill>
              </a:rPr>
              <a:t>Давайте ещё раз вспомним, каким был этот учебный год в нашей группе. 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9588" y="261938"/>
            <a:ext cx="8132762" cy="14001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Помимо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основной непосредственно- образовательной деятельности </a:t>
            </a: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/>
            </a:r>
            <a:b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</a:br>
            <a:r>
              <a:rPr lang="ru-RU" sz="3200" dirty="0" smtClean="0">
                <a:solidFill>
                  <a:schemeClr val="accent5">
                    <a:lumMod val="50000"/>
                  </a:schemeClr>
                </a:solidFill>
              </a:rPr>
              <a:t>проводились </a:t>
            </a:r>
            <a:r>
              <a:rPr lang="ru-RU" sz="3200" dirty="0">
                <a:solidFill>
                  <a:schemeClr val="accent5">
                    <a:lumMod val="50000"/>
                  </a:schemeClr>
                </a:solidFill>
              </a:rPr>
              <a:t>следующие мероприятия:</a:t>
            </a:r>
          </a:p>
        </p:txBody>
      </p:sp>
      <p:sp>
        <p:nvSpPr>
          <p:cNvPr id="5" name="Объект 4"/>
          <p:cNvSpPr>
            <a:spLocks noGrp="1"/>
          </p:cNvSpPr>
          <p:nvPr>
            <p:ph idx="1"/>
          </p:nvPr>
        </p:nvSpPr>
        <p:spPr>
          <a:xfrm>
            <a:off x="557213" y="1862138"/>
            <a:ext cx="8286750" cy="4387850"/>
          </a:xfrm>
        </p:spPr>
        <p:txBody>
          <a:bodyPr/>
          <a:lstStyle/>
          <a:p>
            <a:pPr marL="0" indent="0" algn="just" eaLnBrk="1" hangingPunct="1">
              <a:buFont typeface="Arial" charset="0"/>
              <a:buNone/>
              <a:defRPr/>
            </a:pPr>
            <a:r>
              <a:rPr lang="ru-RU" sz="2400" b="1" i="1" dirty="0" smtClean="0">
                <a:solidFill>
                  <a:schemeClr val="accent5">
                    <a:lumMod val="50000"/>
                  </a:schemeClr>
                </a:solidFill>
              </a:rPr>
              <a:t>1 сентября - День знаний «Путешествие с Незнайкой»</a:t>
            </a:r>
          </a:p>
          <a:p>
            <a:pPr marL="0" indent="0" algn="ctr" eaLnBrk="1" hangingPunct="1">
              <a:buFont typeface="Arial" charset="0"/>
              <a:buNone/>
              <a:defRPr/>
            </a:pPr>
            <a:endParaRPr lang="ru-RU" b="1" i="1" dirty="0">
              <a:solidFill>
                <a:schemeClr val="accent5">
                  <a:lumMod val="50000"/>
                </a:schemeClr>
              </a:solidFill>
            </a:endParaRPr>
          </a:p>
        </p:txBody>
      </p:sp>
      <p:pic>
        <p:nvPicPr>
          <p:cNvPr id="6" name="Объект 3" descr="http://17sp.detkin-club.ru/editor/2210/images/c4c52829fd02de8a6ac171d32518e306.jpg"/>
          <p:cNvPicPr>
            <a:picLocks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73" b="11271"/>
          <a:stretch/>
        </p:blipFill>
        <p:spPr bwMode="auto">
          <a:xfrm>
            <a:off x="1729048" y="2443940"/>
            <a:ext cx="5436523" cy="35267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76338" y="365125"/>
            <a:ext cx="6886575" cy="61277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радиционный утренник  «Праздник осени»</a:t>
            </a:r>
            <a:endParaRPr lang="ru-RU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http://17sp.detkin-club.ru/editor/2210/images/f8928f77857dd729c7a6f4f39469f191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7988"/>
          <a:stretch/>
        </p:blipFill>
        <p:spPr>
          <a:xfrm>
            <a:off x="4898003" y="1296063"/>
            <a:ext cx="3665551" cy="4333460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http://17sp.detkin-club.ru/editor/2210/images/5e3609bc6706ee304ad358d77f86d93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450"/>
          <a:stretch/>
        </p:blipFill>
        <p:spPr bwMode="auto">
          <a:xfrm>
            <a:off x="620203" y="1296062"/>
            <a:ext cx="3741032" cy="433346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4213" y="257175"/>
            <a:ext cx="7886700" cy="549275"/>
          </a:xfrm>
          <a:solidFill>
            <a:schemeClr val="accent4">
              <a:lumMod val="20000"/>
              <a:lumOff val="80000"/>
            </a:schemeClr>
          </a:solidFill>
          <a:ln>
            <a:solidFill>
              <a:schemeClr val="accent4">
                <a:lumMod val="20000"/>
                <a:lumOff val="80000"/>
              </a:schemeClr>
            </a:solidFill>
          </a:ln>
        </p:spPr>
        <p:txBody>
          <a:bodyPr/>
          <a:lstStyle/>
          <a:p>
            <a:pPr eaLnBrk="1" hangingPunct="1">
              <a:defRPr/>
            </a:pPr>
            <a:r>
              <a:rPr lang="ru-RU" sz="2800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</a:t>
            </a: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онкурс-выставка «Чудеса осенней природы»</a:t>
            </a:r>
            <a:endParaRPr lang="ru-RU" sz="2800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http://17sp.detkin-club.ru/editor/2210/images/fe1bd4464721d5d4bd9d7f2361896bb7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5911518">
            <a:off x="948919" y="1282029"/>
            <a:ext cx="2477177" cy="2668995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http://17sp.detkin-club.ru/editor/2210/images/7988e65f93b668bb4b388d3d1085b6d5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881634">
            <a:off x="5769295" y="3863697"/>
            <a:ext cx="2512308" cy="264558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http://17sp.detkin-club.ru/editor/2210/images/a77581c393f7c161f44a378bb4722b0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71"/>
          <a:stretch/>
        </p:blipFill>
        <p:spPr bwMode="auto">
          <a:xfrm rot="5127050">
            <a:off x="5164199" y="830740"/>
            <a:ext cx="2464076" cy="31260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D:\Восстановленное\ФОТО\детский сад 17\поделки\2019 1256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642"/>
          <a:stretch/>
        </p:blipFill>
        <p:spPr bwMode="auto">
          <a:xfrm rot="162302">
            <a:off x="281775" y="4218263"/>
            <a:ext cx="3814677" cy="238392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78763" cy="5810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800" dirty="0" smtClean="0">
                <a:solidFill>
                  <a:schemeClr val="accent5">
                    <a:lumMod val="50000"/>
                  </a:schemeClr>
                </a:solidFill>
              </a:rPr>
              <a:t> </a:t>
            </a: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утренник «Новогодний цирк»</a:t>
            </a:r>
            <a:endParaRPr lang="ru-RU" sz="28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6" name="Объект 5" descr="http://17sp.detkin-club.ru/editor/2210/images/6fee9f5511814fd19c7737eaa09d8b8a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403" r="20073" b="12187"/>
          <a:stretch/>
        </p:blipFill>
        <p:spPr>
          <a:xfrm rot="5626525">
            <a:off x="1113818" y="3364958"/>
            <a:ext cx="2964024" cy="3588947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4098" name="Picture 2" descr="20191226_10425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89874">
            <a:off x="4763705" y="1606666"/>
            <a:ext cx="3862534" cy="289690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100" name="Picture 4" descr="http://17sp.detkin-club.ru/editor/2210/images/06608ff0aede1e51279fa3946caa1a4c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581" t="2970" r="25414" b="4621"/>
          <a:stretch/>
        </p:blipFill>
        <p:spPr bwMode="auto">
          <a:xfrm rot="5183976">
            <a:off x="680291" y="970077"/>
            <a:ext cx="2261628" cy="29453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4699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конкурс-выставка «Новогодняя поделка» </a:t>
            </a:r>
            <a:endParaRPr lang="ru-RU" sz="28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D:\Восстановленное\ФОТО\детский сад 17\поделки\2019 1471.JPG"/>
          <p:cNvPicPr>
            <a:picLocks noGrp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 rot="21384925">
            <a:off x="4471975" y="1352310"/>
            <a:ext cx="3778135" cy="212390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 descr="D:\Восстановленное\ФОТО\детский сад 17\поделки\2019 1479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9880">
            <a:off x="1048550" y="1238527"/>
            <a:ext cx="2848610" cy="506476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Восстановленное\ФОТО\детский сад 17\поделки\2019 1469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034" r="5710"/>
          <a:stretch/>
        </p:blipFill>
        <p:spPr bwMode="auto">
          <a:xfrm rot="237661">
            <a:off x="4245982" y="4008949"/>
            <a:ext cx="3275965" cy="235458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5"/>
            <a:ext cx="7886700" cy="644525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8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развлечение на улице «Широкая масленица»</a:t>
            </a:r>
            <a:endParaRPr lang="ru-RU" sz="28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D:\Восстановленное\ФОТО\весна2019-зима2020\DSC_2950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054"/>
          <a:stretch/>
        </p:blipFill>
        <p:spPr>
          <a:xfrm rot="179377">
            <a:off x="4834394" y="1519963"/>
            <a:ext cx="3489808" cy="4468632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:\Восстановленное\ФОТО\весна2019-зима2020\DSC_2860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46296">
            <a:off x="988128" y="1272209"/>
            <a:ext cx="3313872" cy="224134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 descr="D:\Восстановленное\ФОТО\весна2019-зима2020\DSC_2862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9351"/>
          <a:stretch/>
        </p:blipFill>
        <p:spPr bwMode="auto">
          <a:xfrm rot="21229399">
            <a:off x="1464447" y="3831204"/>
            <a:ext cx="2689860" cy="2890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12775" y="142875"/>
            <a:ext cx="7886700" cy="660400"/>
          </a:xfrm>
          <a:solidFill>
            <a:schemeClr val="accent4">
              <a:lumMod val="20000"/>
              <a:lumOff val="80000"/>
            </a:schemeClr>
          </a:solidFill>
        </p:spPr>
        <p:txBody>
          <a:bodyPr/>
          <a:lstStyle/>
          <a:p>
            <a:pPr eaLnBrk="1" hangingPunct="1">
              <a:defRPr/>
            </a:pP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роектная деятельность «Наш друг – </a:t>
            </a:r>
            <a:r>
              <a:rPr lang="ru-RU" sz="2400" i="1" dirty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</a:t>
            </a:r>
            <a:r>
              <a:rPr lang="ru-RU" sz="2400" i="1" dirty="0" smtClean="0">
                <a:solidFill>
                  <a:schemeClr val="accent5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орожный знак»</a:t>
            </a:r>
            <a:endParaRPr lang="ru-RU" sz="2400" i="1" dirty="0">
              <a:solidFill>
                <a:schemeClr val="accent5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Объект 3" descr="D:\Восстановленное\ФОТО\весна2019-зима2020\DSC_2957.JPG"/>
          <p:cNvPicPr>
            <a:picLocks noGrp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8" r="5498"/>
          <a:stretch/>
        </p:blipFill>
        <p:spPr>
          <a:xfrm>
            <a:off x="5740840" y="5265730"/>
            <a:ext cx="2075291" cy="1485376"/>
          </a:xfr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5" name="Рисунок 4" descr="D:\Восстановленное\ФОТО\весна2019-зима2020\DSC_2962.JPG"/>
          <p:cNvPicPr/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08" r="14941"/>
          <a:stretch/>
        </p:blipFill>
        <p:spPr bwMode="auto">
          <a:xfrm>
            <a:off x="5740841" y="1009814"/>
            <a:ext cx="2989691" cy="198782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6" name="Рисунок 5" descr="C:\Users\tatm\Documents\Моя работа\ПДД\DSC_2916.JPG"/>
          <p:cNvPicPr/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11" t="21318" r="22840" b="2874"/>
          <a:stretch/>
        </p:blipFill>
        <p:spPr bwMode="auto">
          <a:xfrm>
            <a:off x="2665657" y="4937759"/>
            <a:ext cx="2057418" cy="18133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7" name="Рисунок 6" descr="C:\Users\tatm\Documents\Моя работа\ПДД\DSC_2899.JPG"/>
          <p:cNvPicPr/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380" b="13380"/>
          <a:stretch/>
        </p:blipFill>
        <p:spPr bwMode="auto">
          <a:xfrm>
            <a:off x="127223" y="1009815"/>
            <a:ext cx="2202510" cy="25285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Рисунок 7" descr="C:\Users\tatm\Documents\Моя работа\ПДД\DSC_2895.JPG"/>
          <p:cNvPicPr/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269"/>
          <a:stretch/>
        </p:blipFill>
        <p:spPr bwMode="auto">
          <a:xfrm>
            <a:off x="2566301" y="1009815"/>
            <a:ext cx="2912148" cy="1741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Рисунок 8" descr="C:\Users\tatm\Documents\Моя работа\ПДД\DSC_2881.JPG"/>
          <p:cNvPicPr/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867" r="9131" b="10738"/>
          <a:stretch/>
        </p:blipFill>
        <p:spPr bwMode="auto">
          <a:xfrm>
            <a:off x="127222" y="3832527"/>
            <a:ext cx="2202510" cy="260537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10" name="Рисунок 9" descr="C:\Users\tatm\Documents\Моя работа\ПДД\DSC_2882.JPG"/>
          <p:cNvPicPr/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66301" y="2881456"/>
            <a:ext cx="2860430" cy="19021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Рисунок 10" descr="C:\Users\tatm\Documents\Моя работа\ПДД\DSC_2879.JPG"/>
          <p:cNvPicPr/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71" r="21002" b="11437"/>
          <a:stretch/>
        </p:blipFill>
        <p:spPr bwMode="auto">
          <a:xfrm>
            <a:off x="5653378" y="3064561"/>
            <a:ext cx="3077154" cy="207065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Тема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Тема 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Тема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319</TotalTime>
  <Words>147</Words>
  <Application>Microsoft Office PowerPoint</Application>
  <PresentationFormat>Экран (4:3)</PresentationFormat>
  <Paragraphs>23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Тема Office</vt:lpstr>
      <vt:lpstr>Итоговая презентация для родителей воспитанников  старше-подготовительной группы Воспитатели: Морозова Т.А, Евсеенкова В.М.</vt:lpstr>
      <vt:lpstr>Уважаемые родители!</vt:lpstr>
      <vt:lpstr> Помимо основной непосредственно- образовательной деятельности  проводились следующие мероприятия:</vt:lpstr>
      <vt:lpstr>традиционный утренник  «Праздник осени»</vt:lpstr>
      <vt:lpstr>конкурс-выставка «Чудеса осенней природы»</vt:lpstr>
      <vt:lpstr>  утренник «Новогодний цирк»</vt:lpstr>
      <vt:lpstr>конкурс-выставка «Новогодняя поделка» </vt:lpstr>
      <vt:lpstr> развлечение на улице «Широкая масленица»</vt:lpstr>
      <vt:lpstr>проектная деятельность «Наш друг – Дорожный знак»</vt:lpstr>
      <vt:lpstr>праздник посвященный  Дню защитника отечества  «А ну-ка, папы!»</vt:lpstr>
      <vt:lpstr>выставка «Чудеса для детей из ненужных вещей»</vt:lpstr>
      <vt:lpstr>утренник и мастер-класс посвященный  8-му марта</vt:lpstr>
      <vt:lpstr>…и даже выставка  творческих работ к  юбилею Великой Победы в условиях самоизоляции</vt:lpstr>
      <vt:lpstr>а еще мы были такими …</vt:lpstr>
      <vt:lpstr> Выражаем огромную благодарность всем родителям, которые не остались равнодушными к делам и проблемам детского сада и нашей группы!!!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Название презентации</dc:title>
  <dc:creator>Инна</dc:creator>
  <cp:lastModifiedBy>User</cp:lastModifiedBy>
  <cp:revision>29</cp:revision>
  <dcterms:created xsi:type="dcterms:W3CDTF">2015-02-19T20:52:53Z</dcterms:created>
  <dcterms:modified xsi:type="dcterms:W3CDTF">2023-10-11T16:38:15Z</dcterms:modified>
</cp:coreProperties>
</file>