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sldIdLst>
    <p:sldId id="256" r:id="rId2"/>
    <p:sldId id="276" r:id="rId3"/>
    <p:sldId id="289" r:id="rId4"/>
    <p:sldId id="281" r:id="rId5"/>
    <p:sldId id="282" r:id="rId6"/>
    <p:sldId id="290" r:id="rId7"/>
    <p:sldId id="258" r:id="rId8"/>
    <p:sldId id="259" r:id="rId9"/>
    <p:sldId id="260" r:id="rId10"/>
    <p:sldId id="291" r:id="rId11"/>
    <p:sldId id="279" r:id="rId12"/>
    <p:sldId id="285" r:id="rId13"/>
    <p:sldId id="292" r:id="rId14"/>
    <p:sldId id="29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93" autoAdjust="0"/>
    <p:restoredTop sz="94660"/>
  </p:normalViewPr>
  <p:slideViewPr>
    <p:cSldViewPr>
      <p:cViewPr varScale="1">
        <p:scale>
          <a:sx n="109" d="100"/>
          <a:sy n="109" d="100"/>
        </p:scale>
        <p:origin x="178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476672"/>
            <a:ext cx="7406640" cy="201622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МБОУ «СОШ №16»</a:t>
            </a:r>
            <a:br>
              <a:rPr lang="ru-RU" dirty="0" smtClean="0"/>
            </a:br>
            <a:r>
              <a:rPr lang="ru-RU" dirty="0" smtClean="0"/>
              <a:t>структурное подразделение №2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476672"/>
            <a:ext cx="7992888" cy="792088"/>
          </a:xfrm>
        </p:spPr>
        <p:txBody>
          <a:bodyPr>
            <a:noAutofit/>
          </a:bodyPr>
          <a:lstStyle/>
          <a:p>
            <a:pPr algn="ctr"/>
            <a:r>
              <a:rPr lang="ru-RU" sz="3200" b="1" i="1" dirty="0" smtClean="0">
                <a:latin typeface="Bookman Old Style" pitchFamily="18" charset="0"/>
              </a:rPr>
              <a:t>Г</a:t>
            </a:r>
            <a:r>
              <a:rPr lang="ru-RU" sz="3200" b="1" i="1" dirty="0" smtClean="0">
                <a:latin typeface="Bookman Old Style" pitchFamily="18" charset="0"/>
              </a:rPr>
              <a:t>руппа </a:t>
            </a:r>
            <a:r>
              <a:rPr lang="ru-RU" sz="3200" b="1" i="1" dirty="0" smtClean="0">
                <a:latin typeface="Bookman Old Style" pitchFamily="18" charset="0"/>
              </a:rPr>
              <a:t>№8</a:t>
            </a:r>
          </a:p>
          <a:p>
            <a:endParaRPr lang="ru-RU" sz="2000" b="1" i="1" dirty="0">
              <a:latin typeface="Bookman Old Style" pitchFamily="18" charset="0"/>
            </a:endParaRPr>
          </a:p>
          <a:p>
            <a:endParaRPr lang="ru-RU" sz="2000" b="1" i="1" dirty="0">
              <a:latin typeface="Bookman Old Style" pitchFamily="18" charset="0"/>
            </a:endParaRPr>
          </a:p>
          <a:p>
            <a:endParaRPr lang="ru-RU" sz="2000" b="1" i="1" dirty="0" smtClean="0">
              <a:latin typeface="Bookman Old Style" pitchFamily="18" charset="0"/>
            </a:endParaRPr>
          </a:p>
          <a:p>
            <a:endParaRPr lang="ru-RU" sz="2000" b="1" i="1" dirty="0">
              <a:latin typeface="Bookman Old Style" pitchFamily="18" charset="0"/>
            </a:endParaRPr>
          </a:p>
          <a:p>
            <a:endParaRPr lang="ru-RU" sz="2000" b="1" i="1" dirty="0" smtClean="0">
              <a:latin typeface="Bookman Old Style" pitchFamily="18" charset="0"/>
            </a:endParaRPr>
          </a:p>
          <a:p>
            <a:endParaRPr lang="ru-RU" sz="2000" b="1" i="1" dirty="0" smtClean="0">
              <a:latin typeface="Bookman Old Style" pitchFamily="18" charset="0"/>
            </a:endParaRPr>
          </a:p>
          <a:p>
            <a:r>
              <a:rPr lang="ru-RU" sz="2000" b="1" i="1" dirty="0" smtClean="0">
                <a:latin typeface="Bookman Old Style" pitchFamily="18" charset="0"/>
              </a:rPr>
              <a:t>Воспитатели</a:t>
            </a:r>
            <a:r>
              <a:rPr lang="ru-RU" sz="2000" b="1" i="1" dirty="0" smtClean="0">
                <a:latin typeface="Bookman Old Style" pitchFamily="18" charset="0"/>
              </a:rPr>
              <a:t>:</a:t>
            </a:r>
          </a:p>
          <a:p>
            <a:r>
              <a:rPr lang="ru-RU" sz="2000" b="1" i="1" dirty="0" smtClean="0">
                <a:latin typeface="Bookman Old Style" pitchFamily="18" charset="0"/>
              </a:rPr>
              <a:t>Морозова </a:t>
            </a:r>
            <a:endParaRPr lang="ru-RU" sz="2000" b="1" i="1" dirty="0" smtClean="0">
              <a:latin typeface="Bookman Old Style" pitchFamily="18" charset="0"/>
            </a:endParaRPr>
          </a:p>
          <a:p>
            <a:r>
              <a:rPr lang="ru-RU" sz="2000" b="1" i="1" dirty="0" smtClean="0">
                <a:latin typeface="Bookman Old Style" pitchFamily="18" charset="0"/>
              </a:rPr>
              <a:t>Татьяна </a:t>
            </a:r>
            <a:r>
              <a:rPr lang="ru-RU" sz="2000" b="1" i="1" dirty="0" smtClean="0">
                <a:latin typeface="Bookman Old Style" pitchFamily="18" charset="0"/>
              </a:rPr>
              <a:t>Александровна</a:t>
            </a:r>
          </a:p>
          <a:p>
            <a:r>
              <a:rPr lang="ru-RU" sz="2000" b="1" i="1" dirty="0" smtClean="0">
                <a:latin typeface="Bookman Old Style" pitchFamily="18" charset="0"/>
              </a:rPr>
              <a:t>Сафронова </a:t>
            </a:r>
          </a:p>
          <a:p>
            <a:r>
              <a:rPr lang="ru-RU" sz="2000" b="1" i="1" dirty="0" smtClean="0">
                <a:latin typeface="Bookman Old Style" pitchFamily="18" charset="0"/>
              </a:rPr>
              <a:t>Марина Геннадьевна</a:t>
            </a:r>
            <a:endParaRPr lang="ru-RU" sz="2000" b="1" i="1" dirty="0" smtClean="0">
              <a:latin typeface="Bookman Old Style" pitchFamily="18" charset="0"/>
            </a:endParaRPr>
          </a:p>
          <a:p>
            <a:r>
              <a:rPr lang="ru-RU" sz="2000" b="1" i="1" dirty="0" smtClean="0">
                <a:latin typeface="Bookman Old Style" pitchFamily="18" charset="0"/>
              </a:rPr>
              <a:t>                                                          </a:t>
            </a:r>
            <a:endParaRPr lang="ru-RU" sz="2000" b="1" i="1" dirty="0">
              <a:latin typeface="Bookman Old Style" pitchFamily="18" charset="0"/>
            </a:endParaRPr>
          </a:p>
          <a:p>
            <a:endParaRPr lang="ru-RU" sz="2000" b="1" i="1" dirty="0">
              <a:latin typeface="Bookman Old Style" pitchFamily="18" charset="0"/>
            </a:endParaRPr>
          </a:p>
          <a:p>
            <a:r>
              <a:rPr lang="ru-RU" sz="2000" b="1" i="1" dirty="0" smtClean="0">
                <a:latin typeface="Bookman Old Style" pitchFamily="18" charset="0"/>
              </a:rPr>
              <a:t>Помощник </a:t>
            </a:r>
            <a:r>
              <a:rPr lang="ru-RU" sz="2000" b="1" i="1" dirty="0" smtClean="0">
                <a:latin typeface="Bookman Old Style" pitchFamily="18" charset="0"/>
              </a:rPr>
              <a:t>воспитателя:</a:t>
            </a:r>
          </a:p>
          <a:p>
            <a:r>
              <a:rPr lang="ru-RU" sz="2000" b="1" i="1" dirty="0" smtClean="0">
                <a:latin typeface="Bookman Old Style" pitchFamily="18" charset="0"/>
              </a:rPr>
              <a:t>Молчанова Елена Вячеславовна</a:t>
            </a:r>
            <a:r>
              <a:rPr lang="ru-RU" sz="2000" b="1" i="1" dirty="0" smtClean="0">
                <a:latin typeface="Bookman Old Style" pitchFamily="18" charset="0"/>
              </a:rPr>
              <a:t>   </a:t>
            </a:r>
            <a:endParaRPr lang="ru-RU" sz="2000" b="1" i="1" dirty="0">
              <a:latin typeface="Bookman Old Style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708920"/>
            <a:ext cx="3899925" cy="29249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10000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i="1" dirty="0">
                <a:solidFill>
                  <a:srgbClr val="FF0000"/>
                </a:solidFill>
              </a:rPr>
              <a:t>Центр продуктивной деятельности</a:t>
            </a:r>
            <a:endParaRPr lang="ru-RU" sz="3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100" y="2484437"/>
            <a:ext cx="3657600" cy="2743200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u="sng" dirty="0"/>
              <a:t>Цель:</a:t>
            </a:r>
            <a:r>
              <a:rPr lang="ru-RU" dirty="0"/>
              <a:t> Приобщение к миру искусства, формирование представления об эстетических признаках объектов окружающего мира:  основные цвета, выразительность  и свойство форм, величин поверхности, Развивать представление детей о различных цветах и их оттенков.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70344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634400"/>
          </a:xfrm>
        </p:spPr>
        <p:txBody>
          <a:bodyPr>
            <a:noAutofit/>
          </a:bodyPr>
          <a:lstStyle/>
          <a:p>
            <a:r>
              <a:rPr lang="ru-RU" sz="2800" i="1" dirty="0">
                <a:solidFill>
                  <a:srgbClr val="FF0000"/>
                </a:solidFill>
                <a:effectLst/>
              </a:rPr>
              <a:t>Спортивный – оздоровительный центр</a:t>
            </a:r>
            <a:endParaRPr lang="ru-RU" sz="2800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48064" y="1196752"/>
            <a:ext cx="3960440" cy="5616624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sz="2300" b="1" dirty="0" smtClean="0"/>
              <a:t>Здесь создаются </a:t>
            </a:r>
            <a:r>
              <a:rPr lang="ru-RU" sz="2300" b="1" dirty="0"/>
              <a:t>условия для активизации двигательной деятельности детей во время их бодрствования, широко используя разнообразные яркие игрушки, предметы, пособия, которые являются стимулом к выполнению ими </a:t>
            </a:r>
            <a:r>
              <a:rPr lang="ru-RU" sz="2300" b="1" dirty="0" smtClean="0"/>
              <a:t>разных движений</a:t>
            </a:r>
            <a:r>
              <a:rPr lang="ru-RU" sz="2300" b="1" dirty="0"/>
              <a:t>.</a:t>
            </a:r>
            <a:br>
              <a:rPr lang="ru-RU" sz="2300" b="1" dirty="0"/>
            </a:br>
            <a:r>
              <a:rPr lang="ru-RU" sz="2300" b="1" dirty="0" smtClean="0"/>
              <a:t>Формируются двигательные навыки </a:t>
            </a:r>
            <a:r>
              <a:rPr lang="ru-RU" sz="2300" b="1" dirty="0"/>
              <a:t>с использованием пособий (бросание и ловля мячей, прыжки через скакалку и т.д</a:t>
            </a:r>
            <a:r>
              <a:rPr lang="ru-RU" sz="2300" b="1" dirty="0" smtClean="0"/>
              <a:t>.)  Задача уголка развивать </a:t>
            </a:r>
            <a:r>
              <a:rPr lang="ru-RU" sz="2300" b="1" dirty="0"/>
              <a:t>ловкость, выносливость, быстроту реакции, а также смелость, решительность и находчивость.</a:t>
            </a:r>
            <a:br>
              <a:rPr lang="ru-RU" sz="2300" b="1" dirty="0"/>
            </a:br>
            <a:r>
              <a:rPr lang="ru-RU" sz="2300" b="1" dirty="0" smtClean="0"/>
              <a:t>Укрепление </a:t>
            </a:r>
            <a:r>
              <a:rPr lang="ru-RU" sz="2300" b="1" dirty="0"/>
              <a:t>мышечного корсета и развитие разных групп мышц</a:t>
            </a:r>
            <a:br>
              <a:rPr lang="ru-RU" sz="2300" b="1" dirty="0"/>
            </a:br>
            <a:r>
              <a:rPr lang="ru-RU" sz="2300" b="1" dirty="0" smtClean="0"/>
              <a:t>Дать </a:t>
            </a:r>
            <a:r>
              <a:rPr lang="ru-RU" sz="2300" b="1" dirty="0"/>
              <a:t>знания о свойствах разных предметов и пособий (форме, цвете, весе, качестве материала), познакомить с особенностями движения в пространстве, с направлениями движений.</a:t>
            </a:r>
            <a:br>
              <a:rPr lang="ru-RU" sz="2300" b="1" dirty="0"/>
            </a:br>
            <a:endParaRPr lang="ru-RU" sz="2300" b="1" dirty="0"/>
          </a:p>
          <a:p>
            <a:endParaRPr lang="ru-RU" sz="8000" b="1" dirty="0"/>
          </a:p>
          <a:p>
            <a:endParaRPr lang="ru-RU" dirty="0"/>
          </a:p>
        </p:txBody>
      </p:sp>
      <p:pic>
        <p:nvPicPr>
          <p:cNvPr id="3073" name="Picture 1" descr="C:\Users\tatm\AppData\Local\Temp\Tmp_view\DSC_269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15"/>
          <a:stretch/>
        </p:blipFill>
        <p:spPr bwMode="auto">
          <a:xfrm>
            <a:off x="1475656" y="1196752"/>
            <a:ext cx="3857625" cy="490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7487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404664"/>
            <a:ext cx="7498080" cy="720080"/>
          </a:xfrm>
        </p:spPr>
        <p:txBody>
          <a:bodyPr>
            <a:noAutofit/>
          </a:bodyPr>
          <a:lstStyle/>
          <a:p>
            <a:r>
              <a:rPr lang="ru-RU" sz="2400" i="1" dirty="0">
                <a:solidFill>
                  <a:srgbClr val="FF0000"/>
                </a:solidFill>
                <a:effectLst/>
              </a:rPr>
              <a:t>Центр нравственно-патриотического воспитания.</a:t>
            </a:r>
            <a:br>
              <a:rPr lang="ru-RU" sz="2400" i="1" dirty="0">
                <a:solidFill>
                  <a:srgbClr val="FF0000"/>
                </a:solidFill>
                <a:effectLst/>
              </a:rPr>
            </a:br>
            <a:endParaRPr lang="ru-RU" sz="2400" i="1" dirty="0">
              <a:solidFill>
                <a:srgbClr val="FF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194003"/>
            <a:ext cx="3744416" cy="5259333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2708920"/>
            <a:ext cx="3657600" cy="1872208"/>
          </a:xfrm>
        </p:spPr>
        <p:txBody>
          <a:bodyPr>
            <a:normAutofit fontScale="92500"/>
          </a:bodyPr>
          <a:lstStyle/>
          <a:p>
            <a:r>
              <a:rPr lang="ru-RU" dirty="0"/>
              <a:t>Формировать представление о родном крае, стране.</a:t>
            </a:r>
          </a:p>
          <a:p>
            <a:r>
              <a:rPr lang="ru-RU" b="1" dirty="0"/>
              <a:t> 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26706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u="sng" dirty="0">
                <a:effectLst/>
              </a:rPr>
              <a:t>Приемная</a:t>
            </a:r>
            <a:endParaRPr lang="ru-RU" sz="4000" u="sng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536576"/>
            <a:ext cx="3657600" cy="2743200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Обучение детей навыкам самообслуживания.</a:t>
            </a:r>
          </a:p>
          <a:p>
            <a:r>
              <a:rPr lang="ru-RU" dirty="0"/>
              <a:t>Осуществление педагогического просвещения родителей, консультативной помощи семьи</a:t>
            </a:r>
            <a:r>
              <a:rPr lang="ru-RU" i="1" dirty="0"/>
              <a:t>.</a:t>
            </a:r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46396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u="sng" dirty="0">
                <a:effectLst/>
              </a:rPr>
              <a:t>Спальня</a:t>
            </a:r>
            <a:endParaRPr lang="ru-RU" u="sng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35"/>
          <a:stretch/>
        </p:blipFill>
        <p:spPr>
          <a:xfrm>
            <a:off x="1259631" y="2060848"/>
            <a:ext cx="3888433" cy="3096344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2708920"/>
            <a:ext cx="3657600" cy="3478520"/>
          </a:xfrm>
        </p:spPr>
        <p:txBody>
          <a:bodyPr/>
          <a:lstStyle/>
          <a:p>
            <a:r>
              <a:rPr lang="ru-RU" dirty="0"/>
              <a:t>Обеспечение детям полноценного сна и отдыха.</a:t>
            </a:r>
          </a:p>
        </p:txBody>
      </p:sp>
    </p:spTree>
    <p:extLst>
      <p:ext uri="{BB962C8B-B14F-4D97-AF65-F5344CB8AC3E}">
        <p14:creationId xmlns:p14="http://schemas.microsoft.com/office/powerpoint/2010/main" val="9707466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354162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3600" dirty="0" smtClean="0"/>
              <a:t>Предметно-пространственная среда в </a:t>
            </a:r>
            <a:r>
              <a:rPr lang="ru-RU" sz="3600" dirty="0" smtClean="0"/>
              <a:t>группе </a:t>
            </a:r>
            <a:r>
              <a:rPr lang="ru-RU" sz="3600" dirty="0" smtClean="0"/>
              <a:t>по требованиям ФГОС </a:t>
            </a:r>
            <a:r>
              <a:rPr lang="ru-RU" sz="3600" dirty="0"/>
              <a:t> </a:t>
            </a:r>
            <a:r>
              <a:rPr lang="ru-RU" sz="3600" dirty="0" err="1" smtClean="0"/>
              <a:t>явлвется</a:t>
            </a:r>
            <a:r>
              <a:rPr lang="ru-RU" sz="3600" dirty="0" smtClean="0"/>
              <a:t>: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1988840"/>
            <a:ext cx="7498080" cy="4259560"/>
          </a:xfrm>
        </p:spPr>
        <p:txBody>
          <a:bodyPr/>
          <a:lstStyle/>
          <a:p>
            <a:r>
              <a:rPr lang="ru-RU" dirty="0" smtClean="0"/>
              <a:t>содержательно-насыщенной</a:t>
            </a:r>
          </a:p>
          <a:p>
            <a:r>
              <a:rPr lang="ru-RU" dirty="0" smtClean="0"/>
              <a:t>трансформируемой</a:t>
            </a:r>
          </a:p>
          <a:p>
            <a:r>
              <a:rPr lang="ru-RU" dirty="0" smtClean="0"/>
              <a:t>полифункциональной</a:t>
            </a:r>
          </a:p>
          <a:p>
            <a:r>
              <a:rPr lang="ru-RU" dirty="0"/>
              <a:t>в</a:t>
            </a:r>
            <a:r>
              <a:rPr lang="ru-RU" dirty="0" smtClean="0"/>
              <a:t>ариативной</a:t>
            </a:r>
          </a:p>
          <a:p>
            <a:r>
              <a:rPr lang="ru-RU" dirty="0"/>
              <a:t>д</a:t>
            </a:r>
            <a:r>
              <a:rPr lang="ru-RU" dirty="0" smtClean="0"/>
              <a:t>оступной</a:t>
            </a:r>
          </a:p>
          <a:p>
            <a:r>
              <a:rPr lang="ru-RU" dirty="0" smtClean="0"/>
              <a:t>безопасной</a:t>
            </a:r>
          </a:p>
          <a:p>
            <a:r>
              <a:rPr lang="ru-RU" dirty="0"/>
              <a:t>э</a:t>
            </a:r>
            <a:r>
              <a:rPr lang="ru-RU" dirty="0" smtClean="0"/>
              <a:t>стетически привлекательной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7372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u="sng" dirty="0"/>
              <a:t>Групповая комната</a:t>
            </a:r>
            <a:br>
              <a:rPr lang="ru-RU" u="sng" dirty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340768"/>
            <a:ext cx="3657600" cy="27432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356992"/>
            <a:ext cx="3657600" cy="2743200"/>
          </a:xfrm>
        </p:spPr>
      </p:pic>
    </p:spTree>
    <p:extLst>
      <p:ext uri="{BB962C8B-B14F-4D97-AF65-F5344CB8AC3E}">
        <p14:creationId xmlns:p14="http://schemas.microsoft.com/office/powerpoint/2010/main" val="11584207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188640"/>
            <a:ext cx="7498080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ru-RU" u="sng" dirty="0" smtClean="0"/>
              <a:t/>
            </a:r>
            <a:br>
              <a:rPr lang="ru-RU" u="sng" dirty="0" smtClean="0"/>
            </a:br>
            <a:r>
              <a:rPr lang="ru-RU" sz="3200" i="1" dirty="0" smtClean="0">
                <a:solidFill>
                  <a:srgbClr val="FF0000"/>
                </a:solidFill>
              </a:rPr>
              <a:t>Центр игровой деятельности</a:t>
            </a:r>
            <a:endParaRPr lang="ru-RU" sz="3200" i="1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508104" y="1700808"/>
            <a:ext cx="3456384" cy="4961110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/>
              <a:t>Цель</a:t>
            </a:r>
            <a:r>
              <a:rPr lang="ru-RU" b="1" dirty="0"/>
              <a:t>: </a:t>
            </a:r>
            <a:r>
              <a:rPr lang="ru-RU" dirty="0"/>
              <a:t>Приобщение детей к социализации в обществе.</a:t>
            </a:r>
          </a:p>
          <a:p>
            <a:r>
              <a:rPr lang="ru-RU" b="1" dirty="0" smtClean="0"/>
              <a:t>Сюжетно-ролевая </a:t>
            </a:r>
            <a:r>
              <a:rPr lang="ru-RU" b="1" dirty="0" smtClean="0"/>
              <a:t>игра  помогает овладению нормами и правилами поведения в обществе, учит выстраивать диалог, развивает речь, мышление воображение, вызывает положительные эмоции. Играя ребенок познает окружающий мир, овладевая определенными умениями и социальными  навыками. Формируются взаимоотношения со сверстниками, а самое главное происходит становление самооценки и самосознания.</a:t>
            </a:r>
            <a:endParaRPr lang="ru-RU" b="1" dirty="0"/>
          </a:p>
        </p:txBody>
      </p:sp>
      <p:pic>
        <p:nvPicPr>
          <p:cNvPr id="9" name="Объект 8" descr="C:\Users\tatm\Desktop\Фотографии НТС\фото\2019-05-20 2019\2019 1051.JPG"/>
          <p:cNvPicPr>
            <a:picLocks noGrp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37" t="7832" r="10634"/>
          <a:stretch/>
        </p:blipFill>
        <p:spPr bwMode="auto">
          <a:xfrm>
            <a:off x="1115616" y="4073573"/>
            <a:ext cx="4381440" cy="258834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C:\Users\tatm\Desktop\Фотографии НТС\фото\2019-05-20 2019\2019 1053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6" r="14066"/>
          <a:stretch/>
        </p:blipFill>
        <p:spPr bwMode="auto">
          <a:xfrm>
            <a:off x="1112386" y="1700808"/>
            <a:ext cx="2520280" cy="22287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 descr="C:\Users\tatm\Desktop\Фотографии НТС\фото\2019-05-20 2019\2019 105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3409" y="1700808"/>
            <a:ext cx="1352647" cy="22593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4364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634400"/>
          </a:xfrm>
        </p:spPr>
        <p:txBody>
          <a:bodyPr>
            <a:noAutofit/>
          </a:bodyPr>
          <a:lstStyle/>
          <a:p>
            <a:r>
              <a:rPr lang="ru-RU" sz="3200" i="1" dirty="0" smtClean="0">
                <a:solidFill>
                  <a:srgbClr val="FF0000"/>
                </a:solidFill>
              </a:rPr>
              <a:t>Центр конструирования</a:t>
            </a:r>
            <a:endParaRPr lang="ru-RU" sz="3200" i="1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60032" y="1556792"/>
            <a:ext cx="4283968" cy="5301208"/>
          </a:xfrm>
        </p:spPr>
        <p:txBody>
          <a:bodyPr>
            <a:noAutofit/>
          </a:bodyPr>
          <a:lstStyle/>
          <a:p>
            <a:r>
              <a:rPr lang="ru-RU" sz="1800" b="1" dirty="0" smtClean="0"/>
              <a:t>Конструирование развивает образное мышление, воображение, память.</a:t>
            </a:r>
            <a:r>
              <a:rPr lang="ru-RU" sz="1800" b="1" dirty="0"/>
              <a:t> </a:t>
            </a:r>
            <a:r>
              <a:rPr lang="ru-RU" sz="1800" b="1" dirty="0" smtClean="0"/>
              <a:t>Конструируя «что-то» ребенок подстраивает свои руки к деталям конструктора, благодаря чему развивается ручная ловкость и мелкая моторика.  Добиваясь определенного результата, он развивает целенаправленность собственных действий. В процессе строительства, совместной игры дети учатся общаться, договариваться друг с другом , перенимают опыт товарищей. Конструирование позволяет ребенку создавать свой собственный неповторимый мир.</a:t>
            </a:r>
            <a:endParaRPr lang="ru-RU" sz="1800" b="1" dirty="0"/>
          </a:p>
          <a:p>
            <a:endParaRPr lang="ru-RU" sz="2000" dirty="0"/>
          </a:p>
        </p:txBody>
      </p:sp>
      <p:pic>
        <p:nvPicPr>
          <p:cNvPr id="6" name="Объект 5" descr="C:\Users\tatm\Desktop\Фотографии НТС\фото\2019-05-20 2019\2019 1050.JPG"/>
          <p:cNvPicPr>
            <a:picLocks noGrp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98" t="45205" r="18081"/>
          <a:stretch/>
        </p:blipFill>
        <p:spPr bwMode="auto">
          <a:xfrm>
            <a:off x="1435100" y="2204864"/>
            <a:ext cx="3657600" cy="260138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55660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i="1" dirty="0">
                <a:solidFill>
                  <a:srgbClr val="FF0000"/>
                </a:solidFill>
                <a:effectLst/>
              </a:rPr>
              <a:t>Центр природы</a:t>
            </a:r>
            <a:r>
              <a:rPr lang="ru-RU" sz="2800" i="1" dirty="0">
                <a:solidFill>
                  <a:srgbClr val="FF0000"/>
                </a:solidFill>
                <a:effectLst/>
              </a:rPr>
              <a:t/>
            </a:r>
            <a:br>
              <a:rPr lang="ru-RU" sz="2800" i="1" dirty="0">
                <a:solidFill>
                  <a:srgbClr val="FF0000"/>
                </a:solidFill>
                <a:effectLst/>
              </a:rPr>
            </a:br>
            <a:endParaRPr lang="ru-RU" sz="2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052736"/>
            <a:ext cx="3657600" cy="5400600"/>
          </a:xfrm>
        </p:spPr>
        <p:txBody>
          <a:bodyPr>
            <a:normAutofit/>
          </a:bodyPr>
          <a:lstStyle/>
          <a:p>
            <a:r>
              <a:rPr lang="ru-RU" sz="2400" dirty="0"/>
              <a:t>Обогащать представления детей  о растениях, животных, человеке; способствовать установлений первых естественных взаимоотношений детей с окружающим миром природы.</a:t>
            </a: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960" y="1052513"/>
            <a:ext cx="3037879" cy="540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429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634400"/>
          </a:xfrm>
        </p:spPr>
        <p:txBody>
          <a:bodyPr>
            <a:noAutofit/>
          </a:bodyPr>
          <a:lstStyle/>
          <a:p>
            <a:r>
              <a:rPr lang="ru-RU" sz="3200" i="1" dirty="0" smtClean="0">
                <a:solidFill>
                  <a:srgbClr val="FF0000"/>
                </a:solidFill>
              </a:rPr>
              <a:t>Музыкальный </a:t>
            </a:r>
            <a:r>
              <a:rPr lang="ru-RU" sz="3200" i="1" dirty="0" smtClean="0">
                <a:solidFill>
                  <a:srgbClr val="FF0000"/>
                </a:solidFill>
              </a:rPr>
              <a:t>центр</a:t>
            </a:r>
            <a:endParaRPr lang="ru-RU" sz="3200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48064" y="764704"/>
            <a:ext cx="3960440" cy="6048672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  <a:p>
            <a:endParaRPr lang="ru-RU" dirty="0" smtClean="0"/>
          </a:p>
          <a:p>
            <a:r>
              <a:rPr lang="ru-RU" sz="8000" b="1" dirty="0" smtClean="0"/>
              <a:t>Хорошо организованная музыкальная среда способствует поддержанию эмоционального благополучия детей и их эстетическому развитию. Огромное значение для развития у детей самостоятельности инициативности в музыкальной деятельности имеют оборудование, атрибуты, музыкально-дидактические материалы, наглядные пособия. Музыкальная среда помогает решать развивающие и воспитательные задачи в доступной для детей игровой форме (например, развитие чувства ритма; тембрового, динамического слуха и т.д.)</a:t>
            </a:r>
            <a:endParaRPr lang="ru-RU" sz="8000" b="1" dirty="0"/>
          </a:p>
          <a:p>
            <a:endParaRPr lang="ru-RU" sz="8000" b="1" dirty="0" smtClean="0"/>
          </a:p>
          <a:p>
            <a:endParaRPr lang="ru-RU" sz="8000" b="1" dirty="0"/>
          </a:p>
          <a:p>
            <a:endParaRPr lang="ru-RU" sz="8000" b="1" dirty="0"/>
          </a:p>
          <a:p>
            <a:endParaRPr lang="ru-RU" dirty="0"/>
          </a:p>
        </p:txBody>
      </p:sp>
      <p:pic>
        <p:nvPicPr>
          <p:cNvPr id="2050" name="Picture 2" descr="C:\Users\tatm\AppData\Local\Temp\Tmp_view\DSC_269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74"/>
          <a:stretch/>
        </p:blipFill>
        <p:spPr bwMode="auto">
          <a:xfrm>
            <a:off x="1043608" y="1772815"/>
            <a:ext cx="4481465" cy="3084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138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706408"/>
          </a:xfrm>
        </p:spPr>
        <p:txBody>
          <a:bodyPr>
            <a:normAutofit/>
          </a:bodyPr>
          <a:lstStyle/>
          <a:p>
            <a:r>
              <a:rPr lang="ru-RU" sz="3200" i="1" dirty="0" smtClean="0">
                <a:solidFill>
                  <a:srgbClr val="FF0000"/>
                </a:solidFill>
              </a:rPr>
              <a:t>Книжный </a:t>
            </a:r>
            <a:r>
              <a:rPr lang="ru-RU" sz="3200" i="1" dirty="0" smtClean="0">
                <a:solidFill>
                  <a:srgbClr val="FF0000"/>
                </a:solidFill>
              </a:rPr>
              <a:t>центр</a:t>
            </a:r>
            <a:endParaRPr lang="ru-RU" sz="3200" i="1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20072" y="1124744"/>
            <a:ext cx="3713616" cy="5184576"/>
          </a:xfrm>
        </p:spPr>
        <p:txBody>
          <a:bodyPr>
            <a:normAutofit fontScale="62500" lnSpcReduction="20000"/>
          </a:bodyPr>
          <a:lstStyle/>
          <a:p>
            <a:r>
              <a:rPr lang="ru-RU" sz="3200" b="1" dirty="0" smtClean="0"/>
              <a:t>Работа в </a:t>
            </a:r>
            <a:r>
              <a:rPr lang="ru-RU" sz="3200" b="1" dirty="0" smtClean="0"/>
              <a:t>детском </a:t>
            </a:r>
            <a:r>
              <a:rPr lang="ru-RU" sz="3200" b="1" dirty="0" smtClean="0"/>
              <a:t>способствует развитию всех сторон речевой системы: это обогащение словарного запаса, дети учатся правильно строить высказывания, пересказывать текст, составлять описательные и творческие рассказы. Можно работать над интонацией и выразительностью речи. </a:t>
            </a:r>
            <a:r>
              <a:rPr lang="ru-RU" sz="3200" b="1" dirty="0" smtClean="0"/>
              <a:t>Отрабатывается </a:t>
            </a:r>
            <a:r>
              <a:rPr lang="ru-RU" sz="3200" b="1" dirty="0" smtClean="0"/>
              <a:t>как диалогическая форма речи, так и монологическая.</a:t>
            </a:r>
            <a:endParaRPr lang="ru-RU" sz="3200" b="1" dirty="0"/>
          </a:p>
          <a:p>
            <a:endParaRPr lang="ru-RU" dirty="0"/>
          </a:p>
        </p:txBody>
      </p:sp>
      <p:pic>
        <p:nvPicPr>
          <p:cNvPr id="6" name="Объект 5" descr="C:\Users\tatm\Desktop\Фотографии НТС\фото\2019-05-20 2019\2019 1055.JPG"/>
          <p:cNvPicPr>
            <a:picLocks noGrp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03"/>
          <a:stretch/>
        </p:blipFill>
        <p:spPr bwMode="auto">
          <a:xfrm>
            <a:off x="1461942" y="1524000"/>
            <a:ext cx="3603915" cy="46640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58621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1268760"/>
          </a:xfrm>
        </p:spPr>
        <p:txBody>
          <a:bodyPr>
            <a:normAutofit/>
          </a:bodyPr>
          <a:lstStyle/>
          <a:p>
            <a:r>
              <a:rPr lang="ru-RU" sz="2800" i="1" dirty="0" smtClean="0">
                <a:solidFill>
                  <a:srgbClr val="FF0000"/>
                </a:solidFill>
              </a:rPr>
              <a:t>Центр </a:t>
            </a:r>
            <a:r>
              <a:rPr lang="ru-RU" sz="2800" i="1" dirty="0" smtClean="0">
                <a:solidFill>
                  <a:srgbClr val="FF0000"/>
                </a:solidFill>
              </a:rPr>
              <a:t>театрализованной </a:t>
            </a:r>
            <a:r>
              <a:rPr lang="ru-RU" sz="2800" i="1" dirty="0" smtClean="0">
                <a:solidFill>
                  <a:srgbClr val="FF0000"/>
                </a:solidFill>
              </a:rPr>
              <a:t>деятельности</a:t>
            </a:r>
            <a:endParaRPr lang="ru-RU" sz="2800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16016" y="1844824"/>
            <a:ext cx="4427985" cy="4824536"/>
          </a:xfrm>
        </p:spPr>
        <p:txBody>
          <a:bodyPr>
            <a:noAutofit/>
          </a:bodyPr>
          <a:lstStyle/>
          <a:p>
            <a:r>
              <a:rPr lang="ru-RU" sz="1800" b="1" dirty="0" smtClean="0"/>
              <a:t>Театрализация доставляет детям не только радость и положительные эмоции, но и развивает воображение , фантазию, формирует личностную культуру, развивает социальные навыки. В ходе театрализованной деятельности ребенок развивает игровое поведение, умение творчески относится к  любому делу, умение  общаться со сверстниками и взрослыми в любых жизненных ситуациях. Немаловажную роль  театрализованная деятельность играет в развитии артикуляционной гимнастики, речевой интонационной выразительности и мимики.</a:t>
            </a:r>
            <a:endParaRPr lang="ru-RU" sz="1800" b="1" dirty="0"/>
          </a:p>
          <a:p>
            <a:endParaRPr lang="ru-RU" sz="2000" b="1" dirty="0"/>
          </a:p>
          <a:p>
            <a:endParaRPr lang="ru-RU" sz="2000" b="1" dirty="0"/>
          </a:p>
        </p:txBody>
      </p:sp>
      <p:pic>
        <p:nvPicPr>
          <p:cNvPr id="1026" name="Picture 2" descr="C:\Users\tatm\AppData\Local\Temp\Tmp_view\DSC_269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1" r="14671"/>
          <a:stretch/>
        </p:blipFill>
        <p:spPr bwMode="auto">
          <a:xfrm>
            <a:off x="1043608" y="1524000"/>
            <a:ext cx="4032448" cy="4011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5600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1362</TotalTime>
  <Words>495</Words>
  <Application>Microsoft Office PowerPoint</Application>
  <PresentationFormat>Экран (4:3)</PresentationFormat>
  <Paragraphs>55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Bookman Old Style</vt:lpstr>
      <vt:lpstr>Corbel</vt:lpstr>
      <vt:lpstr>Gill Sans MT</vt:lpstr>
      <vt:lpstr>Verdana</vt:lpstr>
      <vt:lpstr>Wingdings 2</vt:lpstr>
      <vt:lpstr>Солнцестояние</vt:lpstr>
      <vt:lpstr>МБОУ «СОШ №16» структурное подразделение №2 </vt:lpstr>
      <vt:lpstr>Предметно-пространственная среда в группе по требованиям ФГОС  явлвется:</vt:lpstr>
      <vt:lpstr>Групповая комната </vt:lpstr>
      <vt:lpstr> Центр игровой деятельности</vt:lpstr>
      <vt:lpstr>Центр конструирования</vt:lpstr>
      <vt:lpstr>Центр природы </vt:lpstr>
      <vt:lpstr>Музыкальный центр</vt:lpstr>
      <vt:lpstr>Книжный центр</vt:lpstr>
      <vt:lpstr>Центр театрализованной деятельности</vt:lpstr>
      <vt:lpstr>Центр продуктивной деятельности</vt:lpstr>
      <vt:lpstr>Спортивный – оздоровительный центр</vt:lpstr>
      <vt:lpstr>Центр нравственно-патриотического воспитания. </vt:lpstr>
      <vt:lpstr>Приемная</vt:lpstr>
      <vt:lpstr>Спальня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tatm</dc:creator>
  <cp:lastModifiedBy>User</cp:lastModifiedBy>
  <cp:revision>39</cp:revision>
  <cp:lastPrinted>2020-09-23T17:07:41Z</cp:lastPrinted>
  <dcterms:created xsi:type="dcterms:W3CDTF">2015-05-18T11:53:11Z</dcterms:created>
  <dcterms:modified xsi:type="dcterms:W3CDTF">2023-10-12T17:37:29Z</dcterms:modified>
</cp:coreProperties>
</file>